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Playfair Display" panose="00000500000000000000" pitchFamily="2"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 roundtripDataSignature="AMtx7mjkVErBgkzwdww23IfFAQNcXjOO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850"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customschemas.google.com/relationships/presentationmetadata" Target="metadata"/><Relationship Id="rId2" Type="http://schemas.openxmlformats.org/officeDocument/2006/relationships/slide" Target="slides/slide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ushboo Khator" userId="76ed9773fd4f42ed" providerId="LiveId" clId="{A598132A-2CD3-4DC7-A465-B056991196EB}"/>
    <pc:docChg chg="modSld">
      <pc:chgData name="Khushboo Khator" userId="76ed9773fd4f42ed" providerId="LiveId" clId="{A598132A-2CD3-4DC7-A465-B056991196EB}" dt="2025-07-03T17:27:06.228" v="148" actId="20577"/>
      <pc:docMkLst>
        <pc:docMk/>
      </pc:docMkLst>
      <pc:sldChg chg="modSp mod">
        <pc:chgData name="Khushboo Khator" userId="76ed9773fd4f42ed" providerId="LiveId" clId="{A598132A-2CD3-4DC7-A465-B056991196EB}" dt="2025-07-03T17:24:21.748" v="132" actId="20577"/>
        <pc:sldMkLst>
          <pc:docMk/>
          <pc:sldMk cId="0" sldId="257"/>
        </pc:sldMkLst>
        <pc:spChg chg="mod">
          <ac:chgData name="Khushboo Khator" userId="76ed9773fd4f42ed" providerId="LiveId" clId="{A598132A-2CD3-4DC7-A465-B056991196EB}" dt="2025-07-03T17:24:21.748" v="132" actId="20577"/>
          <ac:spMkLst>
            <pc:docMk/>
            <pc:sldMk cId="0" sldId="257"/>
            <ac:spMk id="99" creationId="{00000000-0000-0000-0000-000000000000}"/>
          </ac:spMkLst>
        </pc:spChg>
      </pc:sldChg>
      <pc:sldChg chg="modSp mod">
        <pc:chgData name="Khushboo Khator" userId="76ed9773fd4f42ed" providerId="LiveId" clId="{A598132A-2CD3-4DC7-A465-B056991196EB}" dt="2025-07-03T17:27:06.228" v="148" actId="20577"/>
        <pc:sldMkLst>
          <pc:docMk/>
          <pc:sldMk cId="0" sldId="258"/>
        </pc:sldMkLst>
        <pc:spChg chg="mod">
          <ac:chgData name="Khushboo Khator" userId="76ed9773fd4f42ed" providerId="LiveId" clId="{A598132A-2CD3-4DC7-A465-B056991196EB}" dt="2025-07-03T17:27:06.228" v="148" actId="20577"/>
          <ac:spMkLst>
            <pc:docMk/>
            <pc:sldMk cId="0" sldId="258"/>
            <ac:spMk id="109" creationId="{00000000-0000-0000-0000-000000000000}"/>
          </ac:spMkLst>
        </pc:spChg>
      </pc:sldChg>
      <pc:sldChg chg="modSp mod">
        <pc:chgData name="Khushboo Khator" userId="76ed9773fd4f42ed" providerId="LiveId" clId="{A598132A-2CD3-4DC7-A465-B056991196EB}" dt="2025-07-03T17:25:14.858" v="142" actId="20577"/>
        <pc:sldMkLst>
          <pc:docMk/>
          <pc:sldMk cId="0" sldId="260"/>
        </pc:sldMkLst>
        <pc:spChg chg="mod">
          <ac:chgData name="Khushboo Khator" userId="76ed9773fd4f42ed" providerId="LiveId" clId="{A598132A-2CD3-4DC7-A465-B056991196EB}" dt="2025-07-03T17:25:14.858" v="142" actId="20577"/>
          <ac:spMkLst>
            <pc:docMk/>
            <pc:sldMk cId="0" sldId="260"/>
            <ac:spMk id="4" creationId="{D0792BB3-9A6B-7832-D36C-C43E6ADD1363}"/>
          </ac:spMkLst>
        </pc:spChg>
        <pc:spChg chg="mod">
          <ac:chgData name="Khushboo Khator" userId="76ed9773fd4f42ed" providerId="LiveId" clId="{A598132A-2CD3-4DC7-A465-B056991196EB}" dt="2025-07-03T17:25:06.589" v="141" actId="20577"/>
          <ac:spMkLst>
            <pc:docMk/>
            <pc:sldMk cId="0" sldId="260"/>
            <ac:spMk id="125" creationId="{00000000-0000-0000-0000-000000000000}"/>
          </ac:spMkLst>
        </pc:spChg>
      </pc:sldChg>
      <pc:sldChg chg="modSp mod">
        <pc:chgData name="Khushboo Khator" userId="76ed9773fd4f42ed" providerId="LiveId" clId="{A598132A-2CD3-4DC7-A465-B056991196EB}" dt="2025-07-03T17:26:48.158" v="147" actId="12"/>
        <pc:sldMkLst>
          <pc:docMk/>
          <pc:sldMk cId="0" sldId="262"/>
        </pc:sldMkLst>
        <pc:spChg chg="mod">
          <ac:chgData name="Khushboo Khator" userId="76ed9773fd4f42ed" providerId="LiveId" clId="{A598132A-2CD3-4DC7-A465-B056991196EB}" dt="2025-07-03T17:26:48.158" v="147" actId="12"/>
          <ac:spMkLst>
            <pc:docMk/>
            <pc:sldMk cId="0" sldId="262"/>
            <ac:spMk id="3" creationId="{AB3A6364-E456-9997-01AE-788F4609329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9"/>
          <p:cNvSpPr>
            <a:spLocks noGrp="1"/>
          </p:cNvSpPr>
          <p:nvPr>
            <p:ph type="pic" idx="2"/>
          </p:nvPr>
        </p:nvSpPr>
        <p:spPr>
          <a:xfrm>
            <a:off x="1792288" y="612775"/>
            <a:ext cx="5486400" cy="4114800"/>
          </a:xfrm>
          <a:prstGeom prst="rect">
            <a:avLst/>
          </a:prstGeom>
          <a:noFill/>
          <a:ln>
            <a:noFill/>
          </a:ln>
        </p:spPr>
      </p:sp>
      <p:sp>
        <p:nvSpPr>
          <p:cNvPr id="64" name="Google Shape;64;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4.gif"/><Relationship Id="rId10"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8" Type="http://schemas.openxmlformats.org/officeDocument/2006/relationships/hyperlink" Target="mailto:anujsharrmmaa@gamil.com" TargetMode="External"/><Relationship Id="rId3" Type="http://schemas.openxmlformats.org/officeDocument/2006/relationships/image" Target="../media/image6.png"/><Relationship Id="rId7" Type="http://schemas.openxmlformats.org/officeDocument/2006/relationships/hyperlink" Target="mailto:tanushkat2005@gmail.com"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mailto:khushboocodes@gmail.com" TargetMode="External"/><Relationship Id="rId5" Type="http://schemas.openxmlformats.org/officeDocument/2006/relationships/image" Target="../media/image4.gif"/><Relationship Id="rId4" Type="http://schemas.openxmlformats.org/officeDocument/2006/relationships/image" Target="../media/image1.png"/><Relationship Id="rId9" Type="http://schemas.openxmlformats.org/officeDocument/2006/relationships/hyperlink" Target="mailto:pariharpurnima8@gmail.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8AD8"/>
        </a:solidFill>
        <a:effectLst/>
      </p:bgPr>
    </p:bg>
    <p:spTree>
      <p:nvGrpSpPr>
        <p:cNvPr id="1" name="Shape 83"/>
        <p:cNvGrpSpPr/>
        <p:nvPr/>
      </p:nvGrpSpPr>
      <p:grpSpPr>
        <a:xfrm>
          <a:off x="0" y="0"/>
          <a:ext cx="0" cy="0"/>
          <a:chOff x="0" y="0"/>
          <a:chExt cx="0" cy="0"/>
        </a:xfrm>
      </p:grpSpPr>
      <p:sp>
        <p:nvSpPr>
          <p:cNvPr id="84" name="Google Shape;84;p1"/>
          <p:cNvSpPr/>
          <p:nvPr/>
        </p:nvSpPr>
        <p:spPr>
          <a:xfrm rot="-5400000">
            <a:off x="1316575" y="-2414045"/>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85" name="Google Shape;85;p1"/>
          <p:cNvSpPr txBox="1"/>
          <p:nvPr/>
        </p:nvSpPr>
        <p:spPr>
          <a:xfrm>
            <a:off x="8805730" y="4972050"/>
            <a:ext cx="5384026" cy="1488000"/>
          </a:xfrm>
          <a:prstGeom prst="rect">
            <a:avLst/>
          </a:prstGeom>
          <a:noFill/>
          <a:ln>
            <a:noFill/>
          </a:ln>
        </p:spPr>
        <p:txBody>
          <a:bodyPr spcFirstLastPara="1" wrap="square" lIns="0" tIns="0" rIns="0" bIns="0" anchor="t" anchorCtr="0">
            <a:spAutoFit/>
          </a:bodyPr>
          <a:lstStyle/>
          <a:p>
            <a:pPr marL="0" marR="0" lvl="0" indent="0" algn="r" rtl="0">
              <a:lnSpc>
                <a:spcPct val="67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6" name="Google Shape;86;p1"/>
          <p:cNvSpPr/>
          <p:nvPr/>
        </p:nvSpPr>
        <p:spPr>
          <a:xfrm>
            <a:off x="4177436" y="202404"/>
            <a:ext cx="1870386" cy="1636090"/>
          </a:xfrm>
          <a:custGeom>
            <a:avLst/>
            <a:gdLst/>
            <a:ahLst/>
            <a:cxnLst/>
            <a:rect l="l" t="t" r="r" b="b"/>
            <a:pathLst>
              <a:path w="1870386" h="1636090" extrusionOk="0">
                <a:moveTo>
                  <a:pt x="0" y="0"/>
                </a:moveTo>
                <a:lnTo>
                  <a:pt x="1870386" y="0"/>
                </a:lnTo>
                <a:lnTo>
                  <a:pt x="1870386" y="1636090"/>
                </a:lnTo>
                <a:lnTo>
                  <a:pt x="0" y="1636090"/>
                </a:lnTo>
                <a:lnTo>
                  <a:pt x="0" y="0"/>
                </a:lnTo>
                <a:close/>
              </a:path>
            </a:pathLst>
          </a:custGeom>
          <a:blipFill rotWithShape="1">
            <a:blip r:embed="rId4">
              <a:alphaModFix amt="80000"/>
            </a:blip>
            <a:stretch>
              <a:fillRect l="-3381" r="-3380" b="-2126"/>
            </a:stretch>
          </a:blipFill>
          <a:ln>
            <a:noFill/>
          </a:ln>
        </p:spPr>
      </p:sp>
      <p:sp>
        <p:nvSpPr>
          <p:cNvPr id="87" name="Google Shape;87;p1"/>
          <p:cNvSpPr/>
          <p:nvPr/>
        </p:nvSpPr>
        <p:spPr>
          <a:xfrm>
            <a:off x="10268945" y="202404"/>
            <a:ext cx="4256942" cy="1720114"/>
          </a:xfrm>
          <a:custGeom>
            <a:avLst/>
            <a:gdLst/>
            <a:ahLst/>
            <a:cxnLst/>
            <a:rect l="l" t="t" r="r" b="b"/>
            <a:pathLst>
              <a:path w="4256942" h="1720114" extrusionOk="0">
                <a:moveTo>
                  <a:pt x="0" y="0"/>
                </a:moveTo>
                <a:lnTo>
                  <a:pt x="4256942" y="0"/>
                </a:lnTo>
                <a:lnTo>
                  <a:pt x="4256942" y="1720113"/>
                </a:lnTo>
                <a:lnTo>
                  <a:pt x="0" y="1720113"/>
                </a:lnTo>
                <a:lnTo>
                  <a:pt x="0" y="0"/>
                </a:lnTo>
                <a:close/>
              </a:path>
            </a:pathLst>
          </a:custGeom>
          <a:blipFill rotWithShape="1">
            <a:blip r:embed="rId5">
              <a:alphaModFix/>
            </a:blip>
            <a:stretch>
              <a:fillRect t="-124432" b="-125756"/>
            </a:stretch>
          </a:blipFill>
          <a:ln>
            <a:noFill/>
          </a:ln>
        </p:spPr>
      </p:sp>
      <p:pic>
        <p:nvPicPr>
          <p:cNvPr id="88" name="Google Shape;88;p1"/>
          <p:cNvPicPr preferRelativeResize="0"/>
          <p:nvPr/>
        </p:nvPicPr>
        <p:blipFill rotWithShape="1">
          <a:blip r:embed="rId6">
            <a:alphaModFix/>
          </a:blip>
          <a:srcRect/>
          <a:stretch/>
        </p:blipFill>
        <p:spPr>
          <a:xfrm rot="-10798857">
            <a:off x="2913592" y="2777294"/>
            <a:ext cx="11569793" cy="6479084"/>
          </a:xfrm>
          <a:prstGeom prst="rect">
            <a:avLst/>
          </a:prstGeom>
          <a:noFill/>
          <a:ln>
            <a:noFill/>
          </a:ln>
        </p:spPr>
      </p:pic>
      <p:sp>
        <p:nvSpPr>
          <p:cNvPr id="89" name="Google Shape;89;p1"/>
          <p:cNvSpPr/>
          <p:nvPr/>
        </p:nvSpPr>
        <p:spPr>
          <a:xfrm>
            <a:off x="6763374" y="-270584"/>
            <a:ext cx="4084712" cy="4386202"/>
          </a:xfrm>
          <a:custGeom>
            <a:avLst/>
            <a:gdLst/>
            <a:ahLst/>
            <a:cxnLst/>
            <a:rect l="l" t="t" r="r" b="b"/>
            <a:pathLst>
              <a:path w="4084712" h="4386202" extrusionOk="0">
                <a:moveTo>
                  <a:pt x="0" y="0"/>
                </a:moveTo>
                <a:lnTo>
                  <a:pt x="4084712" y="0"/>
                </a:lnTo>
                <a:lnTo>
                  <a:pt x="4084712" y="4386202"/>
                </a:lnTo>
                <a:lnTo>
                  <a:pt x="0" y="4386202"/>
                </a:lnTo>
                <a:lnTo>
                  <a:pt x="0" y="0"/>
                </a:lnTo>
                <a:close/>
              </a:path>
            </a:pathLst>
          </a:custGeom>
          <a:blipFill rotWithShape="1">
            <a:blip r:embed="rId7">
              <a:alphaModFix/>
            </a:blip>
            <a:stretch>
              <a:fillRect l="-3661" r="-3715"/>
            </a:stretch>
          </a:blipFill>
          <a:ln>
            <a:noFill/>
          </a:ln>
        </p:spPr>
      </p:sp>
      <p:sp>
        <p:nvSpPr>
          <p:cNvPr id="90" name="Google Shape;90;p1"/>
          <p:cNvSpPr txBox="1"/>
          <p:nvPr/>
        </p:nvSpPr>
        <p:spPr>
          <a:xfrm>
            <a:off x="3127575" y="4115614"/>
            <a:ext cx="11735100" cy="11829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9605" b="0" i="0" u="none" strike="noStrike" cap="none">
                <a:solidFill>
                  <a:srgbClr val="009CFF"/>
                </a:solidFill>
                <a:latin typeface="Arial"/>
                <a:ea typeface="Arial"/>
                <a:cs typeface="Arial"/>
                <a:sym typeface="Arial"/>
              </a:rPr>
              <a:t>HackOrbit</a:t>
            </a:r>
            <a:r>
              <a:rPr lang="en-US"/>
              <a:t>   </a:t>
            </a:r>
            <a:r>
              <a:rPr lang="en-US" sz="9605" b="0" i="0" u="none" strike="noStrike" cap="none">
                <a:solidFill>
                  <a:srgbClr val="009CFF"/>
                </a:solidFill>
                <a:latin typeface="Arial"/>
                <a:ea typeface="Arial"/>
                <a:cs typeface="Arial"/>
                <a:sym typeface="Arial"/>
              </a:rPr>
              <a:t>2025</a:t>
            </a:r>
            <a:endParaRPr/>
          </a:p>
        </p:txBody>
      </p:sp>
      <p:sp>
        <p:nvSpPr>
          <p:cNvPr id="91" name="Google Shape;91;p1"/>
          <p:cNvSpPr txBox="1"/>
          <p:nvPr/>
        </p:nvSpPr>
        <p:spPr>
          <a:xfrm>
            <a:off x="6006475" y="6719629"/>
            <a:ext cx="5384026" cy="870816"/>
          </a:xfrm>
          <a:prstGeom prst="rect">
            <a:avLst/>
          </a:prstGeom>
          <a:noFill/>
          <a:ln>
            <a:noFill/>
          </a:ln>
        </p:spPr>
        <p:txBody>
          <a:bodyPr spcFirstLastPara="1" wrap="square" lIns="0" tIns="0" rIns="0" bIns="0" anchor="t" anchorCtr="0">
            <a:spAutoFit/>
          </a:bodyPr>
          <a:lstStyle/>
          <a:p>
            <a:pPr marL="0" marR="0" lvl="0" indent="0" algn="ctr" rtl="0">
              <a:lnSpc>
                <a:spcPct val="111004"/>
              </a:lnSpc>
              <a:spcBef>
                <a:spcPts val="0"/>
              </a:spcBef>
              <a:spcAft>
                <a:spcPts val="0"/>
              </a:spcAft>
              <a:buNone/>
            </a:pPr>
            <a:r>
              <a:rPr lang="en-US" sz="5098" b="1" dirty="0">
                <a:solidFill>
                  <a:srgbClr val="D9D9D9"/>
                </a:solidFill>
              </a:rPr>
              <a:t>THE ORIGINALS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97" name="Google Shape;97;p2"/>
          <p:cNvSpPr/>
          <p:nvPr/>
        </p:nvSpPr>
        <p:spPr>
          <a:xfrm rot="-5400000">
            <a:off x="1549951" y="-4628689"/>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98" name="Google Shape;98;p2"/>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99" name="Google Shape;99;p2"/>
          <p:cNvSpPr txBox="1"/>
          <p:nvPr/>
        </p:nvSpPr>
        <p:spPr>
          <a:xfrm>
            <a:off x="2459519" y="1982252"/>
            <a:ext cx="13368960" cy="3217612"/>
          </a:xfrm>
          <a:prstGeom prst="rect">
            <a:avLst/>
          </a:prstGeom>
          <a:noFill/>
          <a:ln>
            <a:noFill/>
          </a:ln>
        </p:spPr>
        <p:txBody>
          <a:bodyPr spcFirstLastPara="1" wrap="square" lIns="0" tIns="0" rIns="0" bIns="0" anchor="t" anchorCtr="0">
            <a:spAutoFit/>
          </a:bodyPr>
          <a:lstStyle/>
          <a:p>
            <a:pPr marL="0" marR="0" lvl="0" indent="0" algn="ctr" rtl="0">
              <a:lnSpc>
                <a:spcPct val="109990"/>
              </a:lnSpc>
              <a:spcBef>
                <a:spcPts val="0"/>
              </a:spcBef>
              <a:spcAft>
                <a:spcPts val="0"/>
              </a:spcAft>
              <a:buNone/>
            </a:pPr>
            <a:r>
              <a:rPr lang="en-US" sz="6336" b="0" i="0" u="none" strike="noStrike" cap="none" dirty="0">
                <a:solidFill>
                  <a:srgbClr val="FFFFFF"/>
                </a:solidFill>
                <a:latin typeface="Arial"/>
                <a:ea typeface="Arial"/>
                <a:cs typeface="Arial"/>
                <a:sym typeface="Arial"/>
              </a:rPr>
              <a:t> THEME: AI &amp; ML</a:t>
            </a:r>
            <a:endParaRPr dirty="0"/>
          </a:p>
          <a:p>
            <a:pPr marL="0" marR="0" lvl="0" indent="0" algn="ctr" rtl="0">
              <a:lnSpc>
                <a:spcPct val="109990"/>
              </a:lnSpc>
              <a:spcBef>
                <a:spcPts val="0"/>
              </a:spcBef>
              <a:spcAft>
                <a:spcPts val="0"/>
              </a:spcAft>
              <a:buNone/>
            </a:pPr>
            <a:endParaRPr sz="6336" b="0" i="0" u="none" strike="noStrike" cap="none" dirty="0">
              <a:solidFill>
                <a:srgbClr val="FFFFFF"/>
              </a:solidFill>
              <a:latin typeface="Arial"/>
              <a:ea typeface="Arial"/>
              <a:cs typeface="Arial"/>
              <a:sym typeface="Arial"/>
            </a:endParaRPr>
          </a:p>
          <a:p>
            <a:pPr marL="0" marR="0" lvl="0" indent="0" algn="ctr" rtl="0">
              <a:lnSpc>
                <a:spcPct val="109990"/>
              </a:lnSpc>
              <a:spcBef>
                <a:spcPts val="0"/>
              </a:spcBef>
              <a:spcAft>
                <a:spcPts val="0"/>
              </a:spcAft>
              <a:buNone/>
            </a:pPr>
            <a:endParaRPr sz="6336" b="0" i="0" u="none" strike="noStrike" cap="none" dirty="0">
              <a:solidFill>
                <a:srgbClr val="FFFFFF"/>
              </a:solidFill>
              <a:latin typeface="Arial"/>
              <a:ea typeface="Arial"/>
              <a:cs typeface="Arial"/>
              <a:sym typeface="Arial"/>
            </a:endParaRPr>
          </a:p>
        </p:txBody>
      </p:sp>
      <p:sp>
        <p:nvSpPr>
          <p:cNvPr id="100" name="Google Shape;100;p2"/>
          <p:cNvSpPr txBox="1"/>
          <p:nvPr/>
        </p:nvSpPr>
        <p:spPr>
          <a:xfrm>
            <a:off x="2140225" y="5399516"/>
            <a:ext cx="14481366" cy="1639873"/>
          </a:xfrm>
          <a:prstGeom prst="rect">
            <a:avLst/>
          </a:prstGeom>
          <a:noFill/>
          <a:ln>
            <a:noFill/>
          </a:ln>
        </p:spPr>
        <p:txBody>
          <a:bodyPr spcFirstLastPara="1" wrap="square" lIns="0" tIns="0" rIns="0" bIns="0" anchor="t" anchorCtr="0">
            <a:spAutoFit/>
          </a:bodyPr>
          <a:lstStyle/>
          <a:p>
            <a:pPr marL="0" marR="0" lvl="0" indent="0" algn="ctr" rtl="0">
              <a:lnSpc>
                <a:spcPct val="111011"/>
              </a:lnSpc>
              <a:spcBef>
                <a:spcPts val="0"/>
              </a:spcBef>
              <a:spcAft>
                <a:spcPts val="0"/>
              </a:spcAft>
              <a:buNone/>
            </a:pPr>
            <a:r>
              <a:rPr lang="en-US" sz="3200" b="1" i="0" u="none" strike="noStrike" cap="none" dirty="0">
                <a:solidFill>
                  <a:srgbClr val="D9D9D9"/>
                </a:solidFill>
                <a:latin typeface="Playfair Display"/>
                <a:ea typeface="Playfair Display"/>
                <a:cs typeface="Playfair Display"/>
                <a:sym typeface="Playfair Display"/>
              </a:rPr>
              <a:t>Job seekers often get rejected due to poorly optimized resumes that don’t match job descriptions. There's a need for an AI-powered tool that can scan, enhance, and personalize resumes using Generative AI and LLMs to improve hiring chances.</a:t>
            </a:r>
            <a:endParaRPr sz="3200" dirty="0"/>
          </a:p>
        </p:txBody>
      </p:sp>
      <p:sp>
        <p:nvSpPr>
          <p:cNvPr id="3" name="TextBox 2">
            <a:extLst>
              <a:ext uri="{FF2B5EF4-FFF2-40B4-BE49-F238E27FC236}">
                <a16:creationId xmlns:a16="http://schemas.microsoft.com/office/drawing/2014/main" id="{6398BF0B-DB05-A892-E88D-28F498360A28}"/>
              </a:ext>
            </a:extLst>
          </p:cNvPr>
          <p:cNvSpPr txBox="1"/>
          <p:nvPr/>
        </p:nvSpPr>
        <p:spPr>
          <a:xfrm>
            <a:off x="4630134" y="3267892"/>
            <a:ext cx="9196748" cy="646331"/>
          </a:xfrm>
          <a:prstGeom prst="rect">
            <a:avLst/>
          </a:prstGeom>
          <a:noFill/>
        </p:spPr>
        <p:txBody>
          <a:bodyPr wrap="none" rtlCol="0">
            <a:spAutoFit/>
          </a:bodyPr>
          <a:lstStyle/>
          <a:p>
            <a:pPr algn="ctr"/>
            <a:r>
              <a:rPr lang="en-IN" sz="3600" dirty="0">
                <a:solidFill>
                  <a:schemeClr val="bg1"/>
                </a:solidFill>
                <a:latin typeface="Playfair Display" panose="00000500000000000000" pitchFamily="2" charset="0"/>
              </a:rPr>
              <a:t>Title: </a:t>
            </a:r>
            <a:r>
              <a:rPr lang="en-IN" sz="3600" dirty="0" err="1">
                <a:solidFill>
                  <a:schemeClr val="bg1"/>
                </a:solidFill>
                <a:latin typeface="Playfair Display" panose="00000500000000000000" pitchFamily="2" charset="0"/>
              </a:rPr>
              <a:t>ResumAI</a:t>
            </a:r>
            <a:r>
              <a:rPr lang="en-IN" sz="3600" dirty="0">
                <a:solidFill>
                  <a:schemeClr val="bg1"/>
                </a:solidFill>
                <a:latin typeface="Playfair Display" panose="00000500000000000000" pitchFamily="2" charset="0"/>
              </a:rPr>
              <a:t> - Scan. Optimize. Get Hired.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Shape 104"/>
        <p:cNvGrpSpPr/>
        <p:nvPr/>
      </p:nvGrpSpPr>
      <p:grpSpPr>
        <a:xfrm>
          <a:off x="0" y="0"/>
          <a:ext cx="0" cy="0"/>
          <a:chOff x="0" y="0"/>
          <a:chExt cx="0" cy="0"/>
        </a:xfrm>
      </p:grpSpPr>
      <p:sp>
        <p:nvSpPr>
          <p:cNvPr id="105" name="Google Shape;105;p3"/>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06" name="Google Shape;106;p3"/>
          <p:cNvSpPr/>
          <p:nvPr/>
        </p:nvSpPr>
        <p:spPr>
          <a:xfrm rot="-5400000">
            <a:off x="1549952" y="-4685053"/>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07" name="Google Shape;107;p3"/>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108" name="Google Shape;108;p3"/>
          <p:cNvSpPr txBox="1"/>
          <p:nvPr/>
        </p:nvSpPr>
        <p:spPr>
          <a:xfrm>
            <a:off x="4578607" y="109827"/>
            <a:ext cx="9130784" cy="8057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PROPOSED SOLUTION</a:t>
            </a:r>
            <a:endParaRPr dirty="0"/>
          </a:p>
        </p:txBody>
      </p:sp>
      <p:sp>
        <p:nvSpPr>
          <p:cNvPr id="109" name="Google Shape;109;p3"/>
          <p:cNvSpPr txBox="1"/>
          <p:nvPr/>
        </p:nvSpPr>
        <p:spPr>
          <a:xfrm>
            <a:off x="0" y="1318479"/>
            <a:ext cx="18776843" cy="8968521"/>
          </a:xfrm>
          <a:prstGeom prst="rect">
            <a:avLst/>
          </a:prstGeom>
          <a:noFill/>
          <a:ln>
            <a:noFill/>
          </a:ln>
        </p:spPr>
        <p:txBody>
          <a:bodyPr spcFirstLastPara="1" wrap="square" lIns="0" tIns="0" rIns="0" bIns="0" anchor="t" anchorCtr="0">
            <a:spAutoFit/>
          </a:bodyPr>
          <a:lstStyle/>
          <a:p>
            <a:pPr marL="0" marR="0" lvl="0" indent="0" rtl="0">
              <a:lnSpc>
                <a:spcPct val="111018"/>
              </a:lnSpc>
              <a:spcBef>
                <a:spcPts val="0"/>
              </a:spcBef>
              <a:spcAft>
                <a:spcPts val="0"/>
              </a:spcAft>
              <a:buNone/>
            </a:pPr>
            <a:r>
              <a:rPr lang="en-US" sz="1800" b="1" i="0" u="none" strike="noStrike" cap="none" dirty="0" err="1">
                <a:solidFill>
                  <a:srgbClr val="D9D9D9"/>
                </a:solidFill>
                <a:latin typeface="Playfair Display"/>
                <a:ea typeface="Playfair Display"/>
                <a:cs typeface="Playfair Display"/>
                <a:sym typeface="Playfair Display"/>
              </a:rPr>
              <a:t>ResumAI</a:t>
            </a:r>
            <a:r>
              <a:rPr lang="en-US" sz="1800" b="1" i="0" u="none" strike="noStrike" cap="none" dirty="0">
                <a:solidFill>
                  <a:srgbClr val="D9D9D9"/>
                </a:solidFill>
                <a:latin typeface="Playfair Display"/>
                <a:ea typeface="Playfair Display"/>
                <a:cs typeface="Playfair Display"/>
                <a:sym typeface="Playfair Display"/>
              </a:rPr>
              <a:t> is an AI-powered platform that leverages Generative AI and Large Language Models (LLMs) to assist job seekers in creating highly optimized and personalized resumes tailored to specific job roles. The platform offers an end-to-end solution:</a:t>
            </a:r>
          </a:p>
          <a:p>
            <a:pPr marL="0" marR="0" lvl="0" indent="0" rtl="0">
              <a:lnSpc>
                <a:spcPct val="111018"/>
              </a:lnSpc>
              <a:spcBef>
                <a:spcPts val="0"/>
              </a:spcBef>
              <a:spcAft>
                <a:spcPts val="0"/>
              </a:spcAft>
              <a:buNone/>
            </a:pPr>
            <a:endParaRPr lang="en-US" sz="1800" b="1" i="0" u="none" strike="noStrike" cap="none" dirty="0">
              <a:solidFill>
                <a:srgbClr val="D9D9D9"/>
              </a:solidFill>
              <a:latin typeface="Playfair Display"/>
              <a:ea typeface="Playfair Display"/>
              <a:cs typeface="Playfair Display"/>
              <a:sym typeface="Playfair Display"/>
            </a:endParaRPr>
          </a:p>
          <a:p>
            <a:pPr marR="0" lvl="0" rtl="0">
              <a:lnSpc>
                <a:spcPct val="111018"/>
              </a:lnSpc>
              <a:spcBef>
                <a:spcPts val="0"/>
              </a:spcBef>
              <a:spcAft>
                <a:spcPts val="0"/>
              </a:spcAft>
            </a:pPr>
            <a:r>
              <a:rPr lang="en-US" sz="1800" b="1" dirty="0">
                <a:solidFill>
                  <a:srgbClr val="D9D9D9"/>
                </a:solidFill>
                <a:latin typeface="Playfair Display"/>
                <a:ea typeface="Playfair Display"/>
                <a:cs typeface="Playfair Display"/>
                <a:sym typeface="Playfair Display"/>
              </a:rPr>
              <a:t>1. </a:t>
            </a:r>
            <a:r>
              <a:rPr lang="en-US" sz="1800" b="1" i="0" u="none" strike="noStrike" cap="none" dirty="0">
                <a:solidFill>
                  <a:srgbClr val="D9D9D9"/>
                </a:solidFill>
                <a:latin typeface="Playfair Display"/>
                <a:ea typeface="Playfair Display"/>
                <a:cs typeface="Playfair Display"/>
                <a:sym typeface="Playfair Display"/>
              </a:rPr>
              <a:t>Resume Scanning &amp; Analysis: </a:t>
            </a:r>
          </a:p>
          <a:p>
            <a:pPr marL="342900" marR="0" lvl="0" indent="-342900" rtl="0">
              <a:lnSpc>
                <a:spcPct val="111018"/>
              </a:lnSpc>
              <a:spcBef>
                <a:spcPts val="0"/>
              </a:spcBef>
              <a:spcAft>
                <a:spcPts val="0"/>
              </a:spcAft>
              <a:buFont typeface="Arial" panose="020B0604020202020204" pitchFamily="34" charset="0"/>
              <a:buChar char="•"/>
            </a:pPr>
            <a:r>
              <a:rPr lang="en-US" sz="1800" b="1" i="0" u="none" strike="noStrike" cap="none" dirty="0">
                <a:solidFill>
                  <a:schemeClr val="bg1"/>
                </a:solidFill>
                <a:latin typeface="Playfair Display"/>
                <a:ea typeface="Playfair Display"/>
                <a:cs typeface="Playfair Display"/>
                <a:sym typeface="Playfair Display"/>
              </a:rPr>
              <a:t>Users upload or paste their existing resume.</a:t>
            </a:r>
          </a:p>
          <a:p>
            <a:pPr marL="342900" marR="0" lvl="0" indent="-342900" rtl="0">
              <a:lnSpc>
                <a:spcPct val="111018"/>
              </a:lnSpc>
              <a:spcBef>
                <a:spcPts val="0"/>
              </a:spcBef>
              <a:spcAft>
                <a:spcPts val="0"/>
              </a:spcAft>
              <a:buFont typeface="Arial" panose="020B0604020202020204" pitchFamily="34" charset="0"/>
              <a:buChar char="•"/>
            </a:pPr>
            <a:r>
              <a:rPr lang="en-US" sz="1800" b="1" i="0" u="none" strike="noStrike" cap="none" dirty="0">
                <a:solidFill>
                  <a:schemeClr val="bg1"/>
                </a:solidFill>
                <a:latin typeface="Playfair Display"/>
                <a:ea typeface="Playfair Display"/>
                <a:cs typeface="Playfair Display"/>
                <a:sym typeface="Playfair Display"/>
              </a:rPr>
              <a:t>The system analyzes structure, language, formatting, skills, and keyword alignment with current industry standards.</a:t>
            </a:r>
          </a:p>
          <a:p>
            <a:pPr marL="0" marR="0" lvl="0" indent="0" rtl="0">
              <a:lnSpc>
                <a:spcPct val="111018"/>
              </a:lnSpc>
              <a:spcBef>
                <a:spcPts val="0"/>
              </a:spcBef>
              <a:spcAft>
                <a:spcPts val="0"/>
              </a:spcAft>
              <a:buNone/>
            </a:pPr>
            <a:endParaRPr lang="en-US" sz="1800" b="1" dirty="0">
              <a:solidFill>
                <a:srgbClr val="D9D9D9"/>
              </a:solidFill>
              <a:latin typeface="Playfair Display"/>
              <a:ea typeface="Playfair Display"/>
              <a:cs typeface="Playfair Display"/>
              <a:sym typeface="Playfair Display"/>
            </a:endParaRPr>
          </a:p>
          <a:p>
            <a:pPr marL="0" marR="0" lvl="0" indent="0" rtl="0">
              <a:lnSpc>
                <a:spcPct val="111018"/>
              </a:lnSpc>
              <a:spcBef>
                <a:spcPts val="0"/>
              </a:spcBef>
              <a:spcAft>
                <a:spcPts val="0"/>
              </a:spcAft>
              <a:buNone/>
            </a:pPr>
            <a:r>
              <a:rPr lang="en-US" sz="1800" b="1" dirty="0">
                <a:solidFill>
                  <a:srgbClr val="D9D9D9"/>
                </a:solidFill>
                <a:latin typeface="Playfair Display"/>
                <a:ea typeface="Playfair Display"/>
                <a:cs typeface="Playfair Display"/>
                <a:sym typeface="Playfair Display"/>
              </a:rPr>
              <a:t>2. </a:t>
            </a:r>
            <a:r>
              <a:rPr lang="en-US" sz="1800" b="1" i="0" u="none" strike="noStrike" cap="none" dirty="0">
                <a:solidFill>
                  <a:srgbClr val="D9D9D9"/>
                </a:solidFill>
                <a:latin typeface="Playfair Display"/>
                <a:ea typeface="Playfair Display"/>
                <a:cs typeface="Playfair Display"/>
                <a:sym typeface="Playfair Display"/>
              </a:rPr>
              <a:t>Job Description Matching:</a:t>
            </a:r>
          </a:p>
          <a:p>
            <a:pPr marL="342900" marR="0" lvl="0" indent="-342900" rtl="0">
              <a:lnSpc>
                <a:spcPct val="111018"/>
              </a:lnSpc>
              <a:spcBef>
                <a:spcPts val="0"/>
              </a:spcBef>
              <a:spcAft>
                <a:spcPts val="0"/>
              </a:spcAft>
              <a:buFont typeface="Arial" panose="020B0604020202020204" pitchFamily="34" charset="0"/>
              <a:buChar char="•"/>
            </a:pPr>
            <a:r>
              <a:rPr lang="en-US" sz="1800" b="1" i="0" u="none" strike="noStrike" cap="none" dirty="0">
                <a:solidFill>
                  <a:srgbClr val="D9D9D9"/>
                </a:solidFill>
                <a:latin typeface="Playfair Display"/>
                <a:ea typeface="Playfair Display"/>
                <a:cs typeface="Playfair Display"/>
                <a:sym typeface="Playfair Display"/>
              </a:rPr>
              <a:t>Users can upload a job description (JD) or select their target role.</a:t>
            </a:r>
          </a:p>
          <a:p>
            <a:pPr marL="342900" marR="0" lvl="0" indent="-342900" rtl="0">
              <a:lnSpc>
                <a:spcPct val="111018"/>
              </a:lnSpc>
              <a:spcBef>
                <a:spcPts val="0"/>
              </a:spcBef>
              <a:spcAft>
                <a:spcPts val="0"/>
              </a:spcAft>
              <a:buFont typeface="Arial" panose="020B0604020202020204" pitchFamily="34" charset="0"/>
              <a:buChar char="•"/>
            </a:pPr>
            <a:r>
              <a:rPr lang="en-US" sz="1800" b="1" i="0" u="none" strike="noStrike" cap="none" dirty="0">
                <a:solidFill>
                  <a:srgbClr val="D9D9D9"/>
                </a:solidFill>
                <a:latin typeface="Playfair Display"/>
                <a:ea typeface="Playfair Display"/>
                <a:cs typeface="Playfair Display"/>
                <a:sym typeface="Playfair Display"/>
              </a:rPr>
              <a:t>The AI compares the resume with the JD to identify missing skills, relevant keywords, and weak sections.</a:t>
            </a:r>
          </a:p>
          <a:p>
            <a:pPr marL="0" marR="0" lvl="0" indent="0" rtl="0">
              <a:lnSpc>
                <a:spcPct val="111018"/>
              </a:lnSpc>
              <a:spcBef>
                <a:spcPts val="0"/>
              </a:spcBef>
              <a:spcAft>
                <a:spcPts val="0"/>
              </a:spcAft>
              <a:buNone/>
            </a:pPr>
            <a:endParaRPr lang="en-US" sz="1800" b="1" dirty="0">
              <a:solidFill>
                <a:srgbClr val="D9D9D9"/>
              </a:solidFill>
              <a:latin typeface="Playfair Display"/>
              <a:ea typeface="Playfair Display"/>
              <a:cs typeface="Playfair Display"/>
              <a:sym typeface="Playfair Display"/>
            </a:endParaRPr>
          </a:p>
          <a:p>
            <a:pPr marL="0" marR="0" lvl="0" indent="0" rtl="0">
              <a:lnSpc>
                <a:spcPct val="111018"/>
              </a:lnSpc>
              <a:spcBef>
                <a:spcPts val="0"/>
              </a:spcBef>
              <a:spcAft>
                <a:spcPts val="0"/>
              </a:spcAft>
              <a:buNone/>
            </a:pPr>
            <a:r>
              <a:rPr lang="en-US" sz="1800" b="1" i="0" u="none" strike="noStrike" cap="none" dirty="0">
                <a:solidFill>
                  <a:srgbClr val="D9D9D9"/>
                </a:solidFill>
                <a:latin typeface="Playfair Display"/>
                <a:ea typeface="Playfair Display"/>
                <a:cs typeface="Playfair Display"/>
                <a:sym typeface="Playfair Display"/>
              </a:rPr>
              <a:t>3. AI-Powered Optimization Suggestions:</a:t>
            </a:r>
          </a:p>
          <a:p>
            <a:pPr marL="342900" marR="0" lvl="0" indent="-342900" rtl="0">
              <a:lnSpc>
                <a:spcPct val="111018"/>
              </a:lnSpc>
              <a:spcBef>
                <a:spcPts val="0"/>
              </a:spcBef>
              <a:spcAft>
                <a:spcPts val="0"/>
              </a:spcAft>
              <a:buFont typeface="Arial" panose="020B0604020202020204" pitchFamily="34" charset="0"/>
              <a:buChar char="•"/>
            </a:pPr>
            <a:r>
              <a:rPr lang="en-US" sz="1800" b="1" i="0" u="none" strike="noStrike" cap="none" dirty="0">
                <a:solidFill>
                  <a:srgbClr val="D9D9D9"/>
                </a:solidFill>
                <a:latin typeface="Playfair Display"/>
                <a:ea typeface="Playfair Display"/>
                <a:cs typeface="Playfair Display"/>
                <a:sym typeface="Playfair Display"/>
              </a:rPr>
              <a:t>Using LLMs (like GPT-based models), the system generates role-specific improvement suggestions.</a:t>
            </a:r>
          </a:p>
          <a:p>
            <a:pPr marL="342900" marR="0" lvl="0" indent="-342900" rtl="0">
              <a:lnSpc>
                <a:spcPct val="111018"/>
              </a:lnSpc>
              <a:spcBef>
                <a:spcPts val="0"/>
              </a:spcBef>
              <a:spcAft>
                <a:spcPts val="0"/>
              </a:spcAft>
              <a:buFont typeface="Arial" panose="020B0604020202020204" pitchFamily="34" charset="0"/>
              <a:buChar char="•"/>
            </a:pPr>
            <a:r>
              <a:rPr lang="en-US" sz="1800" b="1" i="0" u="none" strike="noStrike" cap="none" dirty="0">
                <a:solidFill>
                  <a:srgbClr val="D9D9D9"/>
                </a:solidFill>
                <a:latin typeface="Playfair Display"/>
                <a:ea typeface="Playfair Display"/>
                <a:cs typeface="Playfair Display"/>
                <a:sym typeface="Playfair Display"/>
              </a:rPr>
              <a:t>Offers rewritten content for experience, skills, and summary sections to enhance relevance and clarity.</a:t>
            </a:r>
          </a:p>
          <a:p>
            <a:pPr marL="0" marR="0" lvl="0" indent="0" rtl="0">
              <a:lnSpc>
                <a:spcPct val="111018"/>
              </a:lnSpc>
              <a:spcBef>
                <a:spcPts val="0"/>
              </a:spcBef>
              <a:spcAft>
                <a:spcPts val="0"/>
              </a:spcAft>
              <a:buNone/>
            </a:pPr>
            <a:endParaRPr lang="en-US" sz="1800" b="1" dirty="0">
              <a:solidFill>
                <a:srgbClr val="D9D9D9"/>
              </a:solidFill>
              <a:latin typeface="Playfair Display"/>
              <a:ea typeface="Playfair Display"/>
              <a:cs typeface="Playfair Display"/>
              <a:sym typeface="Playfair Display"/>
            </a:endParaRPr>
          </a:p>
          <a:p>
            <a:pPr marL="0" marR="0" lvl="0" indent="0" rtl="0">
              <a:lnSpc>
                <a:spcPct val="111018"/>
              </a:lnSpc>
              <a:spcBef>
                <a:spcPts val="0"/>
              </a:spcBef>
              <a:spcAft>
                <a:spcPts val="0"/>
              </a:spcAft>
              <a:buNone/>
            </a:pPr>
            <a:r>
              <a:rPr lang="en-US" sz="1800" b="1" i="0" u="none" strike="noStrike" cap="none" dirty="0">
                <a:solidFill>
                  <a:srgbClr val="D9D9D9"/>
                </a:solidFill>
                <a:latin typeface="Playfair Display"/>
                <a:ea typeface="Playfair Display"/>
                <a:cs typeface="Playfair Display"/>
                <a:sym typeface="Playfair Display"/>
              </a:rPr>
              <a:t>4. Personalized Resume Generation:</a:t>
            </a:r>
          </a:p>
          <a:p>
            <a:pPr marL="342900" marR="0" lvl="0" indent="-342900" rtl="0">
              <a:lnSpc>
                <a:spcPct val="111018"/>
              </a:lnSpc>
              <a:spcBef>
                <a:spcPts val="0"/>
              </a:spcBef>
              <a:spcAft>
                <a:spcPts val="0"/>
              </a:spcAft>
              <a:buFont typeface="Arial" panose="020B0604020202020204" pitchFamily="34" charset="0"/>
              <a:buChar char="•"/>
            </a:pPr>
            <a:r>
              <a:rPr lang="en-US" sz="1800" b="1" i="0" u="none" strike="noStrike" cap="none" dirty="0">
                <a:solidFill>
                  <a:srgbClr val="D9D9D9"/>
                </a:solidFill>
                <a:latin typeface="Playfair Display"/>
                <a:ea typeface="Playfair Display"/>
                <a:cs typeface="Playfair Display"/>
                <a:sym typeface="Playfair Display"/>
              </a:rPr>
              <a:t>Allows users to regenerate sections or the entire resume with AI assistance.</a:t>
            </a:r>
          </a:p>
          <a:p>
            <a:pPr marL="342900" marR="0" lvl="0" indent="-342900" rtl="0">
              <a:lnSpc>
                <a:spcPct val="111018"/>
              </a:lnSpc>
              <a:spcBef>
                <a:spcPts val="0"/>
              </a:spcBef>
              <a:spcAft>
                <a:spcPts val="0"/>
              </a:spcAft>
              <a:buFont typeface="Arial" panose="020B0604020202020204" pitchFamily="34" charset="0"/>
              <a:buChar char="•"/>
            </a:pPr>
            <a:r>
              <a:rPr lang="en-US" sz="1800" b="1" i="0" u="none" strike="noStrike" cap="none" dirty="0">
                <a:solidFill>
                  <a:srgbClr val="D9D9D9"/>
                </a:solidFill>
                <a:latin typeface="Playfair Display"/>
                <a:ea typeface="Playfair Display"/>
                <a:cs typeface="Playfair Display"/>
                <a:sym typeface="Playfair Display"/>
              </a:rPr>
              <a:t>Supports multiple versions for different job applications.</a:t>
            </a:r>
          </a:p>
          <a:p>
            <a:pPr marL="0" marR="0" lvl="0" indent="0" rtl="0">
              <a:lnSpc>
                <a:spcPct val="111018"/>
              </a:lnSpc>
              <a:spcBef>
                <a:spcPts val="0"/>
              </a:spcBef>
              <a:spcAft>
                <a:spcPts val="0"/>
              </a:spcAft>
              <a:buNone/>
            </a:pPr>
            <a:endParaRPr lang="en-US" sz="1800" b="1" i="0" u="none" strike="noStrike" cap="none" dirty="0">
              <a:solidFill>
                <a:srgbClr val="D9D9D9"/>
              </a:solidFill>
              <a:latin typeface="Playfair Display"/>
              <a:ea typeface="Playfair Display"/>
              <a:cs typeface="Playfair Display"/>
              <a:sym typeface="Playfair Display"/>
            </a:endParaRPr>
          </a:p>
          <a:p>
            <a:pPr marL="0" marR="0" lvl="0" indent="0" rtl="0">
              <a:lnSpc>
                <a:spcPct val="111018"/>
              </a:lnSpc>
              <a:spcBef>
                <a:spcPts val="0"/>
              </a:spcBef>
              <a:spcAft>
                <a:spcPts val="0"/>
              </a:spcAft>
              <a:buNone/>
            </a:pPr>
            <a:r>
              <a:rPr lang="en-US" sz="1800" b="1" dirty="0">
                <a:solidFill>
                  <a:srgbClr val="D9D9D9"/>
                </a:solidFill>
                <a:latin typeface="Playfair Display"/>
                <a:ea typeface="Playfair Display"/>
                <a:cs typeface="Playfair Display"/>
                <a:sym typeface="Playfair Display"/>
              </a:rPr>
              <a:t>5. </a:t>
            </a:r>
            <a:r>
              <a:rPr lang="en-US" sz="1800" b="1" i="0" u="none" strike="noStrike" cap="none" dirty="0">
                <a:solidFill>
                  <a:srgbClr val="D9D9D9"/>
                </a:solidFill>
                <a:latin typeface="Playfair Display"/>
                <a:ea typeface="Playfair Display"/>
                <a:cs typeface="Playfair Display"/>
                <a:sym typeface="Playfair Display"/>
              </a:rPr>
              <a:t>Smart Resume Scoring:</a:t>
            </a:r>
          </a:p>
          <a:p>
            <a:pPr marL="342900" marR="0" lvl="0" indent="-342900" rtl="0">
              <a:lnSpc>
                <a:spcPct val="111018"/>
              </a:lnSpc>
              <a:spcBef>
                <a:spcPts val="0"/>
              </a:spcBef>
              <a:spcAft>
                <a:spcPts val="0"/>
              </a:spcAft>
              <a:buFont typeface="Arial" panose="020B0604020202020204" pitchFamily="34" charset="0"/>
              <a:buChar char="•"/>
            </a:pPr>
            <a:r>
              <a:rPr lang="en-US" sz="1800" b="1" i="0" u="none" strike="noStrike" cap="none" dirty="0">
                <a:solidFill>
                  <a:srgbClr val="D9D9D9"/>
                </a:solidFill>
                <a:latin typeface="Playfair Display"/>
                <a:ea typeface="Playfair Display"/>
                <a:cs typeface="Playfair Display"/>
                <a:sym typeface="Playfair Display"/>
              </a:rPr>
              <a:t>Resumes are scored based on ATS (Applicant Tracking System) compatibility, keyword density, grammar, and role match.</a:t>
            </a:r>
          </a:p>
          <a:p>
            <a:pPr marL="342900" marR="0" lvl="0" indent="-342900" rtl="0">
              <a:lnSpc>
                <a:spcPct val="111018"/>
              </a:lnSpc>
              <a:spcBef>
                <a:spcPts val="0"/>
              </a:spcBef>
              <a:spcAft>
                <a:spcPts val="0"/>
              </a:spcAft>
              <a:buFont typeface="Arial" panose="020B0604020202020204" pitchFamily="34" charset="0"/>
              <a:buChar char="•"/>
            </a:pPr>
            <a:r>
              <a:rPr lang="en-US" sz="1800" b="1" i="0" u="none" strike="noStrike" cap="none" dirty="0">
                <a:solidFill>
                  <a:srgbClr val="D9D9D9"/>
                </a:solidFill>
                <a:latin typeface="Playfair Display"/>
                <a:ea typeface="Playfair Display"/>
                <a:cs typeface="Playfair Display"/>
                <a:sym typeface="Playfair Display"/>
              </a:rPr>
              <a:t>Feedback is given with actionable tips for improvement.</a:t>
            </a:r>
          </a:p>
          <a:p>
            <a:pPr marL="0" marR="0" lvl="0" indent="0" rtl="0">
              <a:lnSpc>
                <a:spcPct val="111018"/>
              </a:lnSpc>
              <a:spcBef>
                <a:spcPts val="0"/>
              </a:spcBef>
              <a:spcAft>
                <a:spcPts val="0"/>
              </a:spcAft>
              <a:buNone/>
            </a:pPr>
            <a:endParaRPr lang="en-US" sz="1800" b="1" dirty="0">
              <a:solidFill>
                <a:srgbClr val="D9D9D9"/>
              </a:solidFill>
              <a:latin typeface="Playfair Display"/>
              <a:ea typeface="Playfair Display"/>
              <a:cs typeface="Playfair Display"/>
              <a:sym typeface="Playfair Display"/>
            </a:endParaRPr>
          </a:p>
          <a:p>
            <a:pPr marL="0" marR="0" lvl="0" indent="0" rtl="0">
              <a:lnSpc>
                <a:spcPct val="111018"/>
              </a:lnSpc>
              <a:spcBef>
                <a:spcPts val="0"/>
              </a:spcBef>
              <a:spcAft>
                <a:spcPts val="0"/>
              </a:spcAft>
              <a:buNone/>
            </a:pPr>
            <a:r>
              <a:rPr lang="en-US" sz="1800" b="1" i="0" u="none" strike="noStrike" cap="none" dirty="0">
                <a:solidFill>
                  <a:srgbClr val="D9D9D9"/>
                </a:solidFill>
                <a:latin typeface="Playfair Display"/>
                <a:ea typeface="Playfair Display"/>
                <a:cs typeface="Playfair Display"/>
                <a:sym typeface="Playfair Display"/>
              </a:rPr>
              <a:t>6. Job Role Recommendations:</a:t>
            </a:r>
          </a:p>
          <a:p>
            <a:pPr marL="285750" marR="0" lvl="0" indent="-285750" rtl="0">
              <a:lnSpc>
                <a:spcPct val="111018"/>
              </a:lnSpc>
              <a:spcBef>
                <a:spcPts val="0"/>
              </a:spcBef>
              <a:spcAft>
                <a:spcPts val="0"/>
              </a:spcAft>
              <a:buFont typeface="Arial" panose="020B0604020202020204" pitchFamily="34" charset="0"/>
              <a:buChar char="•"/>
            </a:pPr>
            <a:r>
              <a:rPr lang="en-US" sz="1800" b="1" i="0" u="none" strike="noStrike" cap="none" dirty="0">
                <a:solidFill>
                  <a:srgbClr val="D9D9D9"/>
                </a:solidFill>
                <a:latin typeface="Playfair Display"/>
                <a:ea typeface="Playfair Display"/>
                <a:cs typeface="Playfair Display"/>
                <a:sym typeface="Playfair Display"/>
              </a:rPr>
              <a:t>Based on the resume content and user preferences, the platform recommends relevant job listings from integrated APIs (optional).</a:t>
            </a:r>
          </a:p>
          <a:p>
            <a:pPr marL="285750" marR="0" lvl="0" indent="-285750" rtl="0">
              <a:lnSpc>
                <a:spcPct val="111018"/>
              </a:lnSpc>
              <a:spcBef>
                <a:spcPts val="0"/>
              </a:spcBef>
              <a:spcAft>
                <a:spcPts val="0"/>
              </a:spcAft>
              <a:buFont typeface="Arial" panose="020B0604020202020204" pitchFamily="34" charset="0"/>
              <a:buChar char="•"/>
            </a:pPr>
            <a:r>
              <a:rPr lang="en-US" sz="1800" b="1" i="0" u="none" strike="noStrike" cap="none" dirty="0">
                <a:solidFill>
                  <a:srgbClr val="D9D9D9"/>
                </a:solidFill>
                <a:latin typeface="Playfair Display"/>
                <a:ea typeface="Playfair Display"/>
                <a:cs typeface="Playfair Display"/>
                <a:sym typeface="Playfair Display"/>
              </a:rPr>
              <a:t>AI suggests minor tweaks to better fit job trends.</a:t>
            </a:r>
          </a:p>
          <a:p>
            <a:pPr marL="0" marR="0" lvl="0" indent="0" rtl="0">
              <a:lnSpc>
                <a:spcPct val="111018"/>
              </a:lnSpc>
              <a:spcBef>
                <a:spcPts val="0"/>
              </a:spcBef>
              <a:spcAft>
                <a:spcPts val="0"/>
              </a:spcAft>
              <a:buNone/>
            </a:pPr>
            <a:endParaRPr lang="en-US" sz="1800" b="1" i="0" u="none" strike="noStrike" cap="none" dirty="0">
              <a:solidFill>
                <a:srgbClr val="D9D9D9"/>
              </a:solidFill>
              <a:latin typeface="Playfair Display"/>
              <a:ea typeface="Playfair Display"/>
              <a:cs typeface="Playfair Display"/>
              <a:sym typeface="Playfair Display"/>
            </a:endParaRPr>
          </a:p>
          <a:p>
            <a:pPr marL="0" marR="0" lvl="0" indent="0" rtl="0">
              <a:lnSpc>
                <a:spcPct val="111018"/>
              </a:lnSpc>
              <a:spcBef>
                <a:spcPts val="0"/>
              </a:spcBef>
              <a:spcAft>
                <a:spcPts val="0"/>
              </a:spcAft>
              <a:buNone/>
            </a:pPr>
            <a:r>
              <a:rPr lang="en-US" sz="1800" b="1" dirty="0">
                <a:solidFill>
                  <a:srgbClr val="D9D9D9"/>
                </a:solidFill>
                <a:latin typeface="Playfair Display"/>
                <a:ea typeface="Playfair Display"/>
                <a:cs typeface="Playfair Display"/>
                <a:sym typeface="Playfair Display"/>
              </a:rPr>
              <a:t>7. </a:t>
            </a:r>
            <a:r>
              <a:rPr lang="en-US" sz="1800" b="1" i="0" u="none" strike="noStrike" cap="none" dirty="0">
                <a:solidFill>
                  <a:srgbClr val="D9D9D9"/>
                </a:solidFill>
                <a:latin typeface="Playfair Display"/>
                <a:ea typeface="Playfair Display"/>
                <a:cs typeface="Playfair Display"/>
                <a:sym typeface="Playfair Display"/>
              </a:rPr>
              <a:t>User-Friendly Interface:</a:t>
            </a:r>
          </a:p>
          <a:p>
            <a:pPr marL="342900" marR="0" lvl="0" indent="-342900" rtl="0">
              <a:lnSpc>
                <a:spcPct val="111018"/>
              </a:lnSpc>
              <a:spcBef>
                <a:spcPts val="0"/>
              </a:spcBef>
              <a:spcAft>
                <a:spcPts val="0"/>
              </a:spcAft>
              <a:buFont typeface="Arial" panose="020B0604020202020204" pitchFamily="34" charset="0"/>
              <a:buChar char="•"/>
            </a:pPr>
            <a:r>
              <a:rPr lang="en-US" sz="1800" b="1" i="0" u="none" strike="noStrike" cap="none" dirty="0">
                <a:solidFill>
                  <a:srgbClr val="D9D9D9"/>
                </a:solidFill>
                <a:latin typeface="Playfair Display"/>
                <a:ea typeface="Playfair Display"/>
                <a:cs typeface="Playfair Display"/>
                <a:sym typeface="Playfair Display"/>
              </a:rPr>
              <a:t>A clean, intuitive UI for uploading resumes, reviewing suggestions, editing content, and downloading final versions.  </a:t>
            </a:r>
            <a:endParaRPr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15" name="Google Shape;115;p4"/>
          <p:cNvSpPr/>
          <p:nvPr/>
        </p:nvSpPr>
        <p:spPr>
          <a:xfrm rot="-5400000">
            <a:off x="1549951"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16" name="Google Shape;116;p4"/>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117" name="Google Shape;117;p4"/>
          <p:cNvSpPr txBox="1"/>
          <p:nvPr/>
        </p:nvSpPr>
        <p:spPr>
          <a:xfrm>
            <a:off x="4342386" y="403405"/>
            <a:ext cx="9130784"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dirty="0">
                <a:solidFill>
                  <a:srgbClr val="FFFFFF"/>
                </a:solidFill>
              </a:rPr>
              <a:t>WORKFLOW DIAGRAM</a:t>
            </a:r>
            <a:endParaRPr dirty="0"/>
          </a:p>
        </p:txBody>
      </p:sp>
      <p:pic>
        <p:nvPicPr>
          <p:cNvPr id="2" name="Picture 1">
            <a:extLst>
              <a:ext uri="{FF2B5EF4-FFF2-40B4-BE49-F238E27FC236}">
                <a16:creationId xmlns:a16="http://schemas.microsoft.com/office/drawing/2014/main" id="{885C8293-A1F5-EF84-276B-46322D1080A1}"/>
              </a:ext>
            </a:extLst>
          </p:cNvPr>
          <p:cNvPicPr>
            <a:picLocks noChangeAspect="1"/>
          </p:cNvPicPr>
          <p:nvPr/>
        </p:nvPicPr>
        <p:blipFill>
          <a:blip r:embed="rId6"/>
          <a:stretch>
            <a:fillRect/>
          </a:stretch>
        </p:blipFill>
        <p:spPr>
          <a:xfrm>
            <a:off x="922911" y="2307495"/>
            <a:ext cx="3304309" cy="1090168"/>
          </a:xfrm>
          <a:prstGeom prst="rect">
            <a:avLst/>
          </a:prstGeom>
        </p:spPr>
      </p:pic>
      <p:cxnSp>
        <p:nvCxnSpPr>
          <p:cNvPr id="5" name="Straight Arrow Connector 4">
            <a:extLst>
              <a:ext uri="{FF2B5EF4-FFF2-40B4-BE49-F238E27FC236}">
                <a16:creationId xmlns:a16="http://schemas.microsoft.com/office/drawing/2014/main" id="{92F8E584-75A8-5871-A6B0-D70A5F7DF85E}"/>
              </a:ext>
            </a:extLst>
          </p:cNvPr>
          <p:cNvCxnSpPr/>
          <p:nvPr/>
        </p:nvCxnSpPr>
        <p:spPr>
          <a:xfrm>
            <a:off x="4176736" y="2771105"/>
            <a:ext cx="283169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F912ABE-F273-B7EC-1B55-8EE193AA60BE}"/>
              </a:ext>
            </a:extLst>
          </p:cNvPr>
          <p:cNvPicPr>
            <a:picLocks noChangeAspect="1"/>
          </p:cNvPicPr>
          <p:nvPr/>
        </p:nvPicPr>
        <p:blipFill>
          <a:blip r:embed="rId7"/>
          <a:stretch>
            <a:fillRect/>
          </a:stretch>
        </p:blipFill>
        <p:spPr>
          <a:xfrm>
            <a:off x="6993426" y="2172136"/>
            <a:ext cx="3828704" cy="1197938"/>
          </a:xfrm>
          <a:prstGeom prst="rect">
            <a:avLst/>
          </a:prstGeom>
        </p:spPr>
      </p:pic>
      <p:pic>
        <p:nvPicPr>
          <p:cNvPr id="8" name="Picture 7">
            <a:extLst>
              <a:ext uri="{FF2B5EF4-FFF2-40B4-BE49-F238E27FC236}">
                <a16:creationId xmlns:a16="http://schemas.microsoft.com/office/drawing/2014/main" id="{E2C583C3-DE79-39BF-286E-D9DAB6069C6D}"/>
              </a:ext>
            </a:extLst>
          </p:cNvPr>
          <p:cNvPicPr>
            <a:picLocks noChangeAspect="1"/>
          </p:cNvPicPr>
          <p:nvPr/>
        </p:nvPicPr>
        <p:blipFill>
          <a:blip r:embed="rId8"/>
          <a:stretch>
            <a:fillRect/>
          </a:stretch>
        </p:blipFill>
        <p:spPr>
          <a:xfrm>
            <a:off x="13653820" y="2228468"/>
            <a:ext cx="3381650" cy="1085274"/>
          </a:xfrm>
          <a:prstGeom prst="rect">
            <a:avLst/>
          </a:prstGeom>
        </p:spPr>
      </p:pic>
      <p:pic>
        <p:nvPicPr>
          <p:cNvPr id="11" name="Picture 10">
            <a:extLst>
              <a:ext uri="{FF2B5EF4-FFF2-40B4-BE49-F238E27FC236}">
                <a16:creationId xmlns:a16="http://schemas.microsoft.com/office/drawing/2014/main" id="{41BBB835-A222-647E-6FE3-EACA53EA6233}"/>
              </a:ext>
            </a:extLst>
          </p:cNvPr>
          <p:cNvPicPr>
            <a:picLocks noChangeAspect="1"/>
          </p:cNvPicPr>
          <p:nvPr/>
        </p:nvPicPr>
        <p:blipFill>
          <a:blip r:embed="rId9"/>
          <a:stretch>
            <a:fillRect/>
          </a:stretch>
        </p:blipFill>
        <p:spPr>
          <a:xfrm>
            <a:off x="13696022" y="5094874"/>
            <a:ext cx="3573045" cy="1224089"/>
          </a:xfrm>
          <a:prstGeom prst="rect">
            <a:avLst/>
          </a:prstGeom>
        </p:spPr>
      </p:pic>
      <p:sp>
        <p:nvSpPr>
          <p:cNvPr id="13" name="object 11">
            <a:extLst>
              <a:ext uri="{FF2B5EF4-FFF2-40B4-BE49-F238E27FC236}">
                <a16:creationId xmlns:a16="http://schemas.microsoft.com/office/drawing/2014/main" id="{373B0D0D-FD89-B464-811B-124170FD996D}"/>
              </a:ext>
            </a:extLst>
          </p:cNvPr>
          <p:cNvSpPr txBox="1"/>
          <p:nvPr/>
        </p:nvSpPr>
        <p:spPr>
          <a:xfrm>
            <a:off x="14166422" y="5295900"/>
            <a:ext cx="2632244" cy="741229"/>
          </a:xfrm>
          <a:prstGeom prst="rect">
            <a:avLst/>
          </a:prstGeom>
        </p:spPr>
        <p:txBody>
          <a:bodyPr vert="horz" wrap="square" lIns="0" tIns="22860" rIns="0" bIns="0" rtlCol="0">
            <a:spAutoFit/>
          </a:bodyPr>
          <a:lstStyle/>
          <a:p>
            <a:pPr algn="ctr">
              <a:lnSpc>
                <a:spcPct val="100000"/>
              </a:lnSpc>
              <a:spcBef>
                <a:spcPts val="180"/>
              </a:spcBef>
            </a:pPr>
            <a:r>
              <a:rPr sz="1500" dirty="0">
                <a:latin typeface="Arial MT"/>
                <a:cs typeface="Arial MT"/>
              </a:rPr>
              <a:t>4.AI</a:t>
            </a:r>
            <a:r>
              <a:rPr sz="1500" spc="50" dirty="0">
                <a:latin typeface="Arial MT"/>
                <a:cs typeface="Arial MT"/>
              </a:rPr>
              <a:t> </a:t>
            </a:r>
            <a:r>
              <a:rPr sz="1500" spc="-10" dirty="0">
                <a:latin typeface="Arial MT"/>
                <a:cs typeface="Arial MT"/>
              </a:rPr>
              <a:t>Analysis</a:t>
            </a:r>
            <a:endParaRPr sz="1500" dirty="0">
              <a:latin typeface="Arial MT"/>
              <a:cs typeface="Arial MT"/>
            </a:endParaRPr>
          </a:p>
          <a:p>
            <a:pPr algn="ctr">
              <a:lnSpc>
                <a:spcPct val="100000"/>
              </a:lnSpc>
              <a:spcBef>
                <a:spcPts val="80"/>
              </a:spcBef>
            </a:pPr>
            <a:r>
              <a:rPr sz="1500" dirty="0">
                <a:latin typeface="Arial MT"/>
                <a:cs typeface="Arial MT"/>
              </a:rPr>
              <a:t>-Detect</a:t>
            </a:r>
            <a:r>
              <a:rPr sz="1500" spc="220" dirty="0">
                <a:latin typeface="Arial MT"/>
                <a:cs typeface="Arial MT"/>
              </a:rPr>
              <a:t> </a:t>
            </a:r>
            <a:r>
              <a:rPr sz="1500" dirty="0">
                <a:latin typeface="Arial MT"/>
                <a:cs typeface="Arial MT"/>
              </a:rPr>
              <a:t>missing</a:t>
            </a:r>
            <a:r>
              <a:rPr sz="1500" spc="220" dirty="0">
                <a:latin typeface="Arial MT"/>
                <a:cs typeface="Arial MT"/>
              </a:rPr>
              <a:t> </a:t>
            </a:r>
            <a:r>
              <a:rPr sz="1500" spc="-10" dirty="0">
                <a:latin typeface="Arial MT"/>
                <a:cs typeface="Arial MT"/>
              </a:rPr>
              <a:t>keywords</a:t>
            </a:r>
            <a:endParaRPr sz="1500" dirty="0">
              <a:latin typeface="Arial MT"/>
              <a:cs typeface="Arial MT"/>
            </a:endParaRPr>
          </a:p>
          <a:p>
            <a:pPr algn="ctr">
              <a:lnSpc>
                <a:spcPct val="100000"/>
              </a:lnSpc>
              <a:spcBef>
                <a:spcPts val="80"/>
              </a:spcBef>
            </a:pPr>
            <a:r>
              <a:rPr sz="1500" dirty="0">
                <a:latin typeface="Arial MT"/>
                <a:cs typeface="Arial MT"/>
              </a:rPr>
              <a:t>-Check</a:t>
            </a:r>
            <a:r>
              <a:rPr sz="1500" spc="55" dirty="0">
                <a:latin typeface="Arial MT"/>
                <a:cs typeface="Arial MT"/>
              </a:rPr>
              <a:t> formatting </a:t>
            </a:r>
            <a:r>
              <a:rPr sz="1500" spc="-10" dirty="0">
                <a:latin typeface="Arial MT"/>
                <a:cs typeface="Arial MT"/>
              </a:rPr>
              <a:t>consistency</a:t>
            </a:r>
            <a:endParaRPr sz="1500" dirty="0">
              <a:latin typeface="Arial MT"/>
              <a:cs typeface="Arial MT"/>
            </a:endParaRPr>
          </a:p>
        </p:txBody>
      </p:sp>
      <p:pic>
        <p:nvPicPr>
          <p:cNvPr id="14" name="Picture 13">
            <a:extLst>
              <a:ext uri="{FF2B5EF4-FFF2-40B4-BE49-F238E27FC236}">
                <a16:creationId xmlns:a16="http://schemas.microsoft.com/office/drawing/2014/main" id="{19DA0008-E0E5-5289-BDFF-038C38349511}"/>
              </a:ext>
            </a:extLst>
          </p:cNvPr>
          <p:cNvPicPr>
            <a:picLocks noChangeAspect="1"/>
          </p:cNvPicPr>
          <p:nvPr/>
        </p:nvPicPr>
        <p:blipFill>
          <a:blip r:embed="rId10"/>
          <a:stretch>
            <a:fillRect/>
          </a:stretch>
        </p:blipFill>
        <p:spPr>
          <a:xfrm>
            <a:off x="7197661" y="5037822"/>
            <a:ext cx="3445637" cy="1378255"/>
          </a:xfrm>
          <a:prstGeom prst="rect">
            <a:avLst/>
          </a:prstGeom>
        </p:spPr>
      </p:pic>
      <p:sp>
        <p:nvSpPr>
          <p:cNvPr id="16" name="object 8">
            <a:extLst>
              <a:ext uri="{FF2B5EF4-FFF2-40B4-BE49-F238E27FC236}">
                <a16:creationId xmlns:a16="http://schemas.microsoft.com/office/drawing/2014/main" id="{836D68CD-2004-C6F1-6614-40F48D0BD067}"/>
              </a:ext>
            </a:extLst>
          </p:cNvPr>
          <p:cNvSpPr txBox="1"/>
          <p:nvPr/>
        </p:nvSpPr>
        <p:spPr>
          <a:xfrm>
            <a:off x="7523458" y="5326573"/>
            <a:ext cx="2794042" cy="777136"/>
          </a:xfrm>
          <a:prstGeom prst="rect">
            <a:avLst/>
          </a:prstGeom>
        </p:spPr>
        <p:txBody>
          <a:bodyPr vert="horz" wrap="square" lIns="0" tIns="33020" rIns="0" bIns="0" rtlCol="0">
            <a:spAutoFit/>
          </a:bodyPr>
          <a:lstStyle/>
          <a:p>
            <a:pPr algn="ctr">
              <a:lnSpc>
                <a:spcPct val="100000"/>
              </a:lnSpc>
              <a:spcBef>
                <a:spcPts val="260"/>
              </a:spcBef>
            </a:pPr>
            <a:r>
              <a:rPr sz="1500" dirty="0">
                <a:latin typeface="Arial MT"/>
                <a:cs typeface="Arial MT"/>
              </a:rPr>
              <a:t>5.Job</a:t>
            </a:r>
            <a:r>
              <a:rPr sz="1500" spc="5" dirty="0">
                <a:latin typeface="Arial MT"/>
                <a:cs typeface="Arial MT"/>
              </a:rPr>
              <a:t> </a:t>
            </a:r>
            <a:r>
              <a:rPr sz="1500" spc="-10" dirty="0">
                <a:latin typeface="Arial MT"/>
                <a:cs typeface="Arial MT"/>
              </a:rPr>
              <a:t>Matching</a:t>
            </a:r>
            <a:endParaRPr sz="1500" dirty="0">
              <a:latin typeface="Arial MT"/>
              <a:cs typeface="Arial MT"/>
            </a:endParaRPr>
          </a:p>
          <a:p>
            <a:pPr algn="ctr">
              <a:lnSpc>
                <a:spcPct val="100000"/>
              </a:lnSpc>
              <a:spcBef>
                <a:spcPts val="160"/>
              </a:spcBef>
            </a:pPr>
            <a:r>
              <a:rPr sz="1500" spc="-40" dirty="0">
                <a:latin typeface="Arial MT"/>
                <a:cs typeface="Arial MT"/>
              </a:rPr>
              <a:t>-</a:t>
            </a:r>
            <a:r>
              <a:rPr sz="1500" dirty="0">
                <a:latin typeface="Arial MT"/>
                <a:cs typeface="Arial MT"/>
              </a:rPr>
              <a:t>Fetch</a:t>
            </a:r>
            <a:r>
              <a:rPr sz="1500" spc="65" dirty="0">
                <a:latin typeface="Arial MT"/>
                <a:cs typeface="Arial MT"/>
              </a:rPr>
              <a:t> </a:t>
            </a:r>
            <a:r>
              <a:rPr sz="1500" dirty="0">
                <a:latin typeface="Arial MT"/>
                <a:cs typeface="Arial MT"/>
              </a:rPr>
              <a:t>Job</a:t>
            </a:r>
            <a:r>
              <a:rPr sz="1500" spc="65" dirty="0">
                <a:latin typeface="Arial MT"/>
                <a:cs typeface="Arial MT"/>
              </a:rPr>
              <a:t> </a:t>
            </a:r>
            <a:r>
              <a:rPr sz="1500" spc="-10" dirty="0">
                <a:latin typeface="Arial MT"/>
                <a:cs typeface="Arial MT"/>
              </a:rPr>
              <a:t>listings(API/scraping)</a:t>
            </a:r>
            <a:endParaRPr sz="1500" dirty="0">
              <a:latin typeface="Arial MT"/>
              <a:cs typeface="Arial MT"/>
            </a:endParaRPr>
          </a:p>
          <a:p>
            <a:pPr algn="ctr">
              <a:lnSpc>
                <a:spcPct val="100000"/>
              </a:lnSpc>
              <a:spcBef>
                <a:spcPts val="160"/>
              </a:spcBef>
            </a:pPr>
            <a:r>
              <a:rPr sz="1500" dirty="0">
                <a:latin typeface="Arial MT"/>
                <a:cs typeface="Arial MT"/>
              </a:rPr>
              <a:t>-Match</a:t>
            </a:r>
            <a:r>
              <a:rPr sz="1500" spc="55" dirty="0">
                <a:latin typeface="Arial MT"/>
                <a:cs typeface="Arial MT"/>
              </a:rPr>
              <a:t> </a:t>
            </a:r>
            <a:r>
              <a:rPr sz="1500" dirty="0">
                <a:latin typeface="Arial MT"/>
                <a:cs typeface="Arial MT"/>
              </a:rPr>
              <a:t>Resume</a:t>
            </a:r>
            <a:r>
              <a:rPr sz="1500" spc="60" dirty="0">
                <a:latin typeface="Arial MT"/>
                <a:cs typeface="Arial MT"/>
              </a:rPr>
              <a:t> </a:t>
            </a:r>
            <a:r>
              <a:rPr sz="1500" spc="65" dirty="0">
                <a:latin typeface="Arial MT"/>
                <a:cs typeface="Arial MT"/>
              </a:rPr>
              <a:t>with</a:t>
            </a:r>
            <a:r>
              <a:rPr sz="1500" spc="60" dirty="0">
                <a:latin typeface="Arial MT"/>
                <a:cs typeface="Arial MT"/>
              </a:rPr>
              <a:t> </a:t>
            </a:r>
            <a:r>
              <a:rPr sz="1500" spc="-25" dirty="0">
                <a:latin typeface="Arial MT"/>
                <a:cs typeface="Arial MT"/>
              </a:rPr>
              <a:t>Job</a:t>
            </a:r>
            <a:endParaRPr sz="1500" dirty="0">
              <a:latin typeface="Arial MT"/>
              <a:cs typeface="Arial MT"/>
            </a:endParaRPr>
          </a:p>
        </p:txBody>
      </p:sp>
      <p:pic>
        <p:nvPicPr>
          <p:cNvPr id="17" name="Picture 16">
            <a:extLst>
              <a:ext uri="{FF2B5EF4-FFF2-40B4-BE49-F238E27FC236}">
                <a16:creationId xmlns:a16="http://schemas.microsoft.com/office/drawing/2014/main" id="{507BD217-35AC-77FA-26F5-03E7CC0F334F}"/>
              </a:ext>
            </a:extLst>
          </p:cNvPr>
          <p:cNvPicPr>
            <a:picLocks noChangeAspect="1"/>
          </p:cNvPicPr>
          <p:nvPr/>
        </p:nvPicPr>
        <p:blipFill>
          <a:blip r:embed="rId11"/>
          <a:stretch>
            <a:fillRect/>
          </a:stretch>
        </p:blipFill>
        <p:spPr>
          <a:xfrm>
            <a:off x="843308" y="5093446"/>
            <a:ext cx="3672247" cy="1322631"/>
          </a:xfrm>
          <a:prstGeom prst="rect">
            <a:avLst/>
          </a:prstGeom>
        </p:spPr>
      </p:pic>
      <p:pic>
        <p:nvPicPr>
          <p:cNvPr id="18" name="Picture 17">
            <a:extLst>
              <a:ext uri="{FF2B5EF4-FFF2-40B4-BE49-F238E27FC236}">
                <a16:creationId xmlns:a16="http://schemas.microsoft.com/office/drawing/2014/main" id="{0A0583F2-88E4-4643-20BB-6FB5B4CEF611}"/>
              </a:ext>
            </a:extLst>
          </p:cNvPr>
          <p:cNvPicPr>
            <a:picLocks noChangeAspect="1"/>
          </p:cNvPicPr>
          <p:nvPr/>
        </p:nvPicPr>
        <p:blipFill>
          <a:blip r:embed="rId12"/>
          <a:stretch>
            <a:fillRect/>
          </a:stretch>
        </p:blipFill>
        <p:spPr>
          <a:xfrm>
            <a:off x="922911" y="8187190"/>
            <a:ext cx="3489147" cy="1322630"/>
          </a:xfrm>
          <a:prstGeom prst="rect">
            <a:avLst/>
          </a:prstGeom>
        </p:spPr>
      </p:pic>
      <p:pic>
        <p:nvPicPr>
          <p:cNvPr id="19" name="Picture 18">
            <a:extLst>
              <a:ext uri="{FF2B5EF4-FFF2-40B4-BE49-F238E27FC236}">
                <a16:creationId xmlns:a16="http://schemas.microsoft.com/office/drawing/2014/main" id="{D2937302-F58A-05F1-2F62-4B44305180BF}"/>
              </a:ext>
            </a:extLst>
          </p:cNvPr>
          <p:cNvPicPr>
            <a:picLocks noChangeAspect="1"/>
          </p:cNvPicPr>
          <p:nvPr/>
        </p:nvPicPr>
        <p:blipFill>
          <a:blip r:embed="rId13"/>
          <a:stretch>
            <a:fillRect/>
          </a:stretch>
        </p:blipFill>
        <p:spPr>
          <a:xfrm>
            <a:off x="7303219" y="8187190"/>
            <a:ext cx="3234519" cy="1378255"/>
          </a:xfrm>
          <a:prstGeom prst="rect">
            <a:avLst/>
          </a:prstGeom>
        </p:spPr>
      </p:pic>
      <p:cxnSp>
        <p:nvCxnSpPr>
          <p:cNvPr id="20" name="Straight Arrow Connector 19">
            <a:extLst>
              <a:ext uri="{FF2B5EF4-FFF2-40B4-BE49-F238E27FC236}">
                <a16:creationId xmlns:a16="http://schemas.microsoft.com/office/drawing/2014/main" id="{81C25087-EFAF-FD32-83DD-087F67F712D9}"/>
              </a:ext>
            </a:extLst>
          </p:cNvPr>
          <p:cNvCxnSpPr/>
          <p:nvPr/>
        </p:nvCxnSpPr>
        <p:spPr>
          <a:xfrm>
            <a:off x="10822130" y="2771105"/>
            <a:ext cx="283169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F07D77D-ECD4-3F4E-C333-C44B24B878C5}"/>
              </a:ext>
            </a:extLst>
          </p:cNvPr>
          <p:cNvCxnSpPr>
            <a:cxnSpLocks/>
          </p:cNvCxnSpPr>
          <p:nvPr/>
        </p:nvCxnSpPr>
        <p:spPr>
          <a:xfrm>
            <a:off x="15528008" y="3313742"/>
            <a:ext cx="0" cy="17811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CFDC9A3-5B40-C831-9A45-5D40396F0774}"/>
              </a:ext>
            </a:extLst>
          </p:cNvPr>
          <p:cNvCxnSpPr>
            <a:cxnSpLocks/>
            <a:endCxn id="14" idx="3"/>
          </p:cNvCxnSpPr>
          <p:nvPr/>
        </p:nvCxnSpPr>
        <p:spPr>
          <a:xfrm flipH="1">
            <a:off x="10643298" y="5726950"/>
            <a:ext cx="305272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423ED0F-9739-7973-87CE-372FFD0380C9}"/>
              </a:ext>
            </a:extLst>
          </p:cNvPr>
          <p:cNvCxnSpPr>
            <a:cxnSpLocks/>
          </p:cNvCxnSpPr>
          <p:nvPr/>
        </p:nvCxnSpPr>
        <p:spPr>
          <a:xfrm flipH="1">
            <a:off x="4515555" y="5701662"/>
            <a:ext cx="271339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A2A812-FB4F-454F-8E41-CCE137BB2EFA}"/>
              </a:ext>
            </a:extLst>
          </p:cNvPr>
          <p:cNvCxnSpPr>
            <a:cxnSpLocks/>
          </p:cNvCxnSpPr>
          <p:nvPr/>
        </p:nvCxnSpPr>
        <p:spPr>
          <a:xfrm>
            <a:off x="2575064" y="6416077"/>
            <a:ext cx="0" cy="17811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043183C-C852-80A0-46B2-211AFABA04DA}"/>
              </a:ext>
            </a:extLst>
          </p:cNvPr>
          <p:cNvCxnSpPr>
            <a:cxnSpLocks/>
          </p:cNvCxnSpPr>
          <p:nvPr/>
        </p:nvCxnSpPr>
        <p:spPr>
          <a:xfrm>
            <a:off x="4342386" y="8848505"/>
            <a:ext cx="296083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23" name="Google Shape;123;p5"/>
          <p:cNvSpPr/>
          <p:nvPr/>
        </p:nvSpPr>
        <p:spPr>
          <a:xfrm rot="-5400000">
            <a:off x="1549952" y="-4517904"/>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24" name="Google Shape;124;p5"/>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25" name="Google Shape;125;p5"/>
          <p:cNvSpPr txBox="1"/>
          <p:nvPr/>
        </p:nvSpPr>
        <p:spPr>
          <a:xfrm>
            <a:off x="4578608" y="262076"/>
            <a:ext cx="9130784"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Workflow – Explaine</a:t>
            </a:r>
            <a:r>
              <a:rPr lang="en-US" sz="5662" dirty="0">
                <a:solidFill>
                  <a:srgbClr val="FFFFFF"/>
                </a:solidFill>
              </a:rPr>
              <a:t>d</a:t>
            </a:r>
            <a:endParaRPr dirty="0"/>
          </a:p>
        </p:txBody>
      </p:sp>
      <p:sp>
        <p:nvSpPr>
          <p:cNvPr id="126" name="Google Shape;126;p5"/>
          <p:cNvSpPr txBox="1"/>
          <p:nvPr/>
        </p:nvSpPr>
        <p:spPr>
          <a:xfrm>
            <a:off x="355484" y="1740089"/>
            <a:ext cx="18243754" cy="307456"/>
          </a:xfrm>
          <a:prstGeom prst="rect">
            <a:avLst/>
          </a:prstGeom>
          <a:noFill/>
          <a:ln>
            <a:noFill/>
          </a:ln>
        </p:spPr>
        <p:txBody>
          <a:bodyPr spcFirstLastPara="1" wrap="square" lIns="0" tIns="0" rIns="0" bIns="0" anchor="t" anchorCtr="0">
            <a:spAutoFit/>
          </a:bodyPr>
          <a:lstStyle/>
          <a:p>
            <a:pPr marL="0" marR="0" lvl="0" indent="0" rtl="0">
              <a:lnSpc>
                <a:spcPct val="111018"/>
              </a:lnSpc>
              <a:spcBef>
                <a:spcPts val="0"/>
              </a:spcBef>
              <a:spcAft>
                <a:spcPts val="0"/>
              </a:spcAft>
              <a:buNone/>
            </a:pPr>
            <a:r>
              <a:rPr lang="en-US" sz="1800" b="1" i="0" u="none" strike="noStrike" cap="none" dirty="0">
                <a:solidFill>
                  <a:srgbClr val="D9D9D9"/>
                </a:solidFill>
                <a:latin typeface="Playfair Display"/>
                <a:ea typeface="Playfair Display"/>
                <a:cs typeface="Playfair Display"/>
                <a:sym typeface="Playfair Display"/>
              </a:rPr>
              <a:t>The </a:t>
            </a:r>
            <a:r>
              <a:rPr lang="en-US" sz="1800" b="1" i="0" u="none" strike="noStrike" cap="none" dirty="0" err="1">
                <a:solidFill>
                  <a:srgbClr val="D9D9D9"/>
                </a:solidFill>
                <a:latin typeface="Playfair Display"/>
                <a:ea typeface="Playfair Display"/>
                <a:cs typeface="Playfair Display"/>
                <a:sym typeface="Playfair Display"/>
              </a:rPr>
              <a:t>ResumAI</a:t>
            </a:r>
            <a:r>
              <a:rPr lang="en-US" sz="1800" b="1" i="0" u="none" strike="noStrike" cap="none" dirty="0">
                <a:solidFill>
                  <a:srgbClr val="D9D9D9"/>
                </a:solidFill>
                <a:latin typeface="Playfair Display"/>
                <a:ea typeface="Playfair Display"/>
                <a:cs typeface="Playfair Display"/>
                <a:sym typeface="Playfair Display"/>
              </a:rPr>
              <a:t> platform follows a structured 8-step workflow to help users create optimized, AI-enhanced resumes matched to relevant job opportunities.:</a:t>
            </a:r>
          </a:p>
        </p:txBody>
      </p:sp>
      <p:sp>
        <p:nvSpPr>
          <p:cNvPr id="2" name="TextBox 1">
            <a:extLst>
              <a:ext uri="{FF2B5EF4-FFF2-40B4-BE49-F238E27FC236}">
                <a16:creationId xmlns:a16="http://schemas.microsoft.com/office/drawing/2014/main" id="{8B290DAE-A55B-7EA0-7882-F81215BEAF1E}"/>
              </a:ext>
            </a:extLst>
          </p:cNvPr>
          <p:cNvSpPr txBox="1"/>
          <p:nvPr/>
        </p:nvSpPr>
        <p:spPr>
          <a:xfrm>
            <a:off x="457200" y="2536723"/>
            <a:ext cx="1710813" cy="45720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B490C9DB-912E-F599-88A7-854E5CE0BD20}"/>
              </a:ext>
            </a:extLst>
          </p:cNvPr>
          <p:cNvSpPr txBox="1"/>
          <p:nvPr/>
        </p:nvSpPr>
        <p:spPr>
          <a:xfrm>
            <a:off x="0" y="2765323"/>
            <a:ext cx="8653377" cy="6251007"/>
          </a:xfrm>
          <a:prstGeom prst="rect">
            <a:avLst/>
          </a:prstGeom>
          <a:noFill/>
        </p:spPr>
        <p:txBody>
          <a:bodyPr wrap="square" rtlCol="0">
            <a:spAutoFit/>
          </a:bodyPr>
          <a:lstStyle/>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D9D9D9"/>
                </a:solidFill>
                <a:effectLst/>
                <a:uLnTx/>
                <a:uFillTx/>
                <a:latin typeface="Playfair Display"/>
                <a:cs typeface="Arial"/>
                <a:sym typeface="Playfair Display"/>
              </a:rPr>
              <a:t>1. </a:t>
            </a: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Upload Resume</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Users begin by uploading their resume in PDF or DOCX format. </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This resume contains all essential personal, educational, and professional details.</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2. Parsing Resume Details </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The system parses the uploaded file and extracts key sections such as Skills, Experience, Education, Certifications, etc., either automatically or based on user input.</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3. Resume Building </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Parsed information is organized into a structured format, preparing it for further analysis and enhancements. </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This ensures a clean and consistent base resume.</a:t>
            </a: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4. AI Analysis</a:t>
            </a: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Generative AI analyzes the resume for:</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Missing or weak keywords compared to target job roles.</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Formatting consistency issues.</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Skill gap detection, checking alignment with industry expectations.</a:t>
            </a:r>
          </a:p>
        </p:txBody>
      </p:sp>
      <p:sp>
        <p:nvSpPr>
          <p:cNvPr id="4" name="TextBox 3">
            <a:extLst>
              <a:ext uri="{FF2B5EF4-FFF2-40B4-BE49-F238E27FC236}">
                <a16:creationId xmlns:a16="http://schemas.microsoft.com/office/drawing/2014/main" id="{D0792BB3-9A6B-7832-D36C-C43E6ADD1363}"/>
              </a:ext>
            </a:extLst>
          </p:cNvPr>
          <p:cNvSpPr txBox="1"/>
          <p:nvPr/>
        </p:nvSpPr>
        <p:spPr>
          <a:xfrm>
            <a:off x="8651166" y="2765323"/>
            <a:ext cx="10116452" cy="6216830"/>
          </a:xfrm>
          <a:prstGeom prst="rect">
            <a:avLst/>
          </a:prstGeom>
          <a:noFill/>
        </p:spPr>
        <p:txBody>
          <a:bodyPr wrap="square" rtlCol="0">
            <a:spAutoFit/>
          </a:bodyPr>
          <a:lstStyle/>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5. Job Matching</a:t>
            </a: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Using API integrations or web scraping, the system fetches real-time job listings. It then compares the user’s resume with job descriptions to:</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Identify matching job roles.</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Recommend relevant opportunities.</a:t>
            </a: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6. Suggestions &amp; Improvements</a:t>
            </a: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Based on AI insights and job match results, the system suggests:</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Adding missing but relevant skills</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Improving formatting for readability and ATS compliance</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Enhancing keywords and phrasing to boost relevance</a:t>
            </a:r>
          </a:p>
          <a:p>
            <a:pPr marR="0" lvl="0" algn="l" defTabSz="914400" rtl="0" eaLnBrk="1" fontAlgn="auto" latinLnBrk="0" hangingPunct="1">
              <a:lnSpc>
                <a:spcPct val="111018"/>
              </a:lnSpc>
              <a:spcBef>
                <a:spcPts val="0"/>
              </a:spcBef>
              <a:spcAft>
                <a:spcPts val="0"/>
              </a:spcAft>
              <a:buClr>
                <a:srgbClr val="000000"/>
              </a:buClr>
              <a:buSzTx/>
              <a:tabLst/>
              <a:defRPr/>
            </a:pPr>
            <a:endParaRPr lang="en-US" sz="1800" b="1" dirty="0">
              <a:solidFill>
                <a:srgbClr val="D9D9D9"/>
              </a:solidFill>
              <a:latin typeface="Playfair Display"/>
              <a:sym typeface="Playfair Display"/>
            </a:endParaRP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7. Resume Scoring</a:t>
            </a: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Two types of scores are generated:</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Resume Quality Score – based on structure, language, and AI feedback</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Job Fit Score – based on how well the resume aligns with selected job roles</a:t>
            </a: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endParaRPr lang="en-US" sz="1800" b="1" dirty="0">
              <a:solidFill>
                <a:srgbClr val="D9D9D9"/>
              </a:solidFill>
              <a:latin typeface="Playfair Display"/>
              <a:sym typeface="Playfair Display"/>
            </a:endParaRP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8. Download Optimized Resume</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After applying suggested improvements, the final resume is generated and made available for download in PDF or DOCX format, ready to be used in job applications.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32" name="Google Shape;132;p6"/>
          <p:cNvSpPr/>
          <p:nvPr/>
        </p:nvSpPr>
        <p:spPr>
          <a:xfrm rot="-5400000">
            <a:off x="1549951" y="-4685053"/>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33" name="Google Shape;133;p6"/>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34" name="Google Shape;134;p6"/>
          <p:cNvSpPr txBox="1"/>
          <p:nvPr/>
        </p:nvSpPr>
        <p:spPr>
          <a:xfrm>
            <a:off x="4663115" y="605243"/>
            <a:ext cx="9130784" cy="8057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FEATURES AND NOVELTY </a:t>
            </a:r>
            <a:endParaRPr dirty="0"/>
          </a:p>
        </p:txBody>
      </p:sp>
      <p:sp>
        <p:nvSpPr>
          <p:cNvPr id="2" name="TextBox 1">
            <a:extLst>
              <a:ext uri="{FF2B5EF4-FFF2-40B4-BE49-F238E27FC236}">
                <a16:creationId xmlns:a16="http://schemas.microsoft.com/office/drawing/2014/main" id="{30A593D1-C080-EFD1-CFB4-458A7820877C}"/>
              </a:ext>
            </a:extLst>
          </p:cNvPr>
          <p:cNvSpPr txBox="1"/>
          <p:nvPr/>
        </p:nvSpPr>
        <p:spPr>
          <a:xfrm>
            <a:off x="199997" y="2188065"/>
            <a:ext cx="9130784" cy="7017306"/>
          </a:xfrm>
          <a:prstGeom prst="rect">
            <a:avLst/>
          </a:prstGeom>
          <a:noFill/>
        </p:spPr>
        <p:txBody>
          <a:bodyPr wrap="square" rtlCol="0">
            <a:spAutoFit/>
          </a:bodyPr>
          <a:lstStyle/>
          <a:p>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1. Resume Upload &amp; Parsing</a:t>
            </a:r>
          </a:p>
          <a:p>
            <a:pPr marL="285750" indent="-285750">
              <a:buFont typeface="Arial" panose="020B0604020202020204" pitchFamily="34" charset="0"/>
              <a:buChar cha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Upload resumes in PDF/DOCX and auto-extract key details like skills, education, and experience.</a:t>
            </a:r>
          </a:p>
          <a:p>
            <a:endParaRPr lang="en-US" sz="1800" b="1" dirty="0">
              <a:solidFill>
                <a:srgbClr val="D9D9D9"/>
              </a:solidFill>
              <a:latin typeface="Playfair Display"/>
              <a:sym typeface="Playfair Display"/>
            </a:endParaRPr>
          </a:p>
          <a:p>
            <a:r>
              <a:rPr lang="en-US" sz="1800" b="1" dirty="0">
                <a:solidFill>
                  <a:srgbClr val="D9D9D9"/>
                </a:solidFill>
                <a:latin typeface="Playfair Display"/>
                <a:sym typeface="Playfair Display"/>
              </a:rPr>
              <a:t>2. </a:t>
            </a: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AI-Powered Resume Analysis</a:t>
            </a:r>
          </a:p>
          <a:p>
            <a:pPr marL="285750" indent="-285750">
              <a:buFont typeface="Arial" panose="020B0604020202020204" pitchFamily="34" charset="0"/>
              <a:buChar cha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Analyze structure, grammar, and keyword alignment using LLMs.</a:t>
            </a:r>
          </a:p>
          <a:p>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r>
              <a:rPr lang="en-US" sz="1800" b="1" dirty="0">
                <a:solidFill>
                  <a:srgbClr val="D9D9D9"/>
                </a:solidFill>
                <a:latin typeface="Playfair Display"/>
                <a:sym typeface="Playfair Display"/>
              </a:rPr>
              <a:t>3. </a:t>
            </a: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Job Description Matching</a:t>
            </a:r>
          </a:p>
          <a:p>
            <a:pPr marL="285750" indent="-285750">
              <a:buFont typeface="Arial" panose="020B0604020202020204" pitchFamily="34" charset="0"/>
              <a:buChar cha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Match resumes with job descriptions to identify relevant skills and missing keywords.</a:t>
            </a:r>
          </a:p>
          <a:p>
            <a:endParaRPr lang="en-US" sz="1800" b="1" dirty="0">
              <a:solidFill>
                <a:srgbClr val="D9D9D9"/>
              </a:solidFill>
              <a:latin typeface="Playfair Display"/>
              <a:sym typeface="Playfair Display"/>
            </a:endParaRPr>
          </a:p>
          <a:p>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4. Generative Resume Optimization</a:t>
            </a:r>
          </a:p>
          <a:p>
            <a:pPr marL="285750" indent="-285750">
              <a:buFont typeface="Arial" panose="020B0604020202020204" pitchFamily="34" charset="0"/>
              <a:buChar cha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Use Generative AI to rewrite and enhance resume sections tailored to target roles.</a:t>
            </a:r>
          </a:p>
          <a:p>
            <a:endParaRPr lang="en-US" sz="1800" b="1" dirty="0">
              <a:solidFill>
                <a:srgbClr val="D9D9D9"/>
              </a:solidFill>
              <a:latin typeface="Playfair Display"/>
              <a:sym typeface="Playfair Display"/>
            </a:endParaRPr>
          </a:p>
          <a:p>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5. Smart Suggestions</a:t>
            </a:r>
          </a:p>
          <a:p>
            <a:pPr marL="285750" indent="-285750">
              <a:buFont typeface="Arial" panose="020B0604020202020204" pitchFamily="34" charset="0"/>
              <a:buChar cha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Provide role-based tips for improving content, format, and keyword usage.</a:t>
            </a:r>
          </a:p>
          <a:p>
            <a:endParaRPr lang="en-US" sz="1800" b="1" dirty="0">
              <a:solidFill>
                <a:srgbClr val="D9D9D9"/>
              </a:solidFill>
              <a:latin typeface="Playfair Display"/>
              <a:sym typeface="Playfair Display"/>
            </a:endParaRPr>
          </a:p>
          <a:p>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6. Scoring Mechanism</a:t>
            </a:r>
          </a:p>
          <a:p>
            <a:pPr marL="285750" indent="-285750">
              <a:buFont typeface="Arial" panose="020B0604020202020204" pitchFamily="34" charset="0"/>
              <a:buChar cha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Generate Resume Quality and Job Fit scores to evaluate effectiveness.</a:t>
            </a:r>
          </a:p>
          <a:p>
            <a:endParaRPr lang="en-US" sz="1800" b="1" dirty="0">
              <a:solidFill>
                <a:srgbClr val="D9D9D9"/>
              </a:solidFill>
              <a:latin typeface="Playfair Display"/>
              <a:sym typeface="Playfair Display"/>
            </a:endParaRPr>
          </a:p>
          <a:p>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7. Download Final Resume</a:t>
            </a:r>
          </a:p>
          <a:p>
            <a:pPr marL="285750" indent="-285750">
              <a:buFont typeface="Arial" panose="020B0604020202020204" pitchFamily="34" charset="0"/>
              <a:buChar cha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Export optimized resumes in professional PDF or DOCX formats.</a:t>
            </a:r>
          </a:p>
          <a:p>
            <a:endParaRPr lang="en-US" sz="1800" b="1" dirty="0">
              <a:solidFill>
                <a:srgbClr val="D9D9D9"/>
              </a:solidFill>
              <a:latin typeface="Playfair Display"/>
              <a:sym typeface="Playfair Display"/>
            </a:endParaRPr>
          </a:p>
          <a:p>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8. Job Role Recommendations (Optional)</a:t>
            </a:r>
          </a:p>
          <a:p>
            <a:pPr marL="285750" indent="-285750">
              <a:buFont typeface="Arial" panose="020B0604020202020204" pitchFamily="34" charset="0"/>
              <a:buChar cha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Suggest matching job roles based on resume content and skillsets.</a:t>
            </a:r>
            <a:endParaRPr lang="en-IN" dirty="0"/>
          </a:p>
        </p:txBody>
      </p:sp>
      <p:sp>
        <p:nvSpPr>
          <p:cNvPr id="3" name="TextBox 2">
            <a:extLst>
              <a:ext uri="{FF2B5EF4-FFF2-40B4-BE49-F238E27FC236}">
                <a16:creationId xmlns:a16="http://schemas.microsoft.com/office/drawing/2014/main" id="{48BB441F-9BE3-E2B9-4EFA-4440206CC4D9}"/>
              </a:ext>
            </a:extLst>
          </p:cNvPr>
          <p:cNvSpPr txBox="1"/>
          <p:nvPr/>
        </p:nvSpPr>
        <p:spPr>
          <a:xfrm>
            <a:off x="10072348" y="2188065"/>
            <a:ext cx="8215652"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1. Generative AI-Driven Personalization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Unlike traditional resume builders, </a:t>
            </a:r>
            <a:r>
              <a:rPr kumimoji="0" lang="en-US" sz="1800" b="1" i="0" u="none" strike="noStrike" kern="0" cap="none" spc="0" normalizeH="0" baseline="0" noProof="0" dirty="0" err="1">
                <a:ln>
                  <a:noFill/>
                </a:ln>
                <a:solidFill>
                  <a:srgbClr val="D9D9D9"/>
                </a:solidFill>
                <a:effectLst/>
                <a:uLnTx/>
                <a:uFillTx/>
                <a:latin typeface="Playfair Display"/>
                <a:cs typeface="Arial"/>
                <a:sym typeface="Playfair Display"/>
              </a:rPr>
              <a:t>ResumAI</a:t>
            </a: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 uses LLMs (like GPT) to generate custom, human-like resume content tailored to each job role.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b="1" dirty="0">
              <a:solidFill>
                <a:srgbClr val="D9D9D9"/>
              </a:solidFill>
              <a:latin typeface="Playfair Display"/>
              <a:sym typeface="Playfair Displ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2. Real-Time JD Matching &amp; Feedback</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The system not only scores resumes but also matches them to live job descriptions, identifying exact mismatches and providing actionable insights.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b="1" dirty="0">
              <a:solidFill>
                <a:srgbClr val="D9D9D9"/>
              </a:solidFill>
              <a:latin typeface="Playfair Display"/>
              <a:sym typeface="Playfair Displ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3. Multi-Version Resume Generation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Enables users to create multiple versions of a resume for different roles, making applications more targeted and effective.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b="1" dirty="0">
              <a:solidFill>
                <a:srgbClr val="D9D9D9"/>
              </a:solidFill>
              <a:latin typeface="Playfair Display"/>
              <a:sym typeface="Playfair Displ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4. Skill Gap Detection using AI</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Goes beyond basic suggestions by performing a deep skill gap analysis against job market requirements.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b="1" dirty="0">
              <a:solidFill>
                <a:srgbClr val="D9D9D9"/>
              </a:solidFill>
              <a:latin typeface="Playfair Display"/>
              <a:sym typeface="Playfair Displ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solidFill>
                  <a:srgbClr val="D9D9D9"/>
                </a:solidFill>
                <a:latin typeface="Playfair Display"/>
                <a:sym typeface="Playfair Display"/>
              </a:rPr>
              <a:t>5. </a:t>
            </a: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End-to-End Resume Optimization in One Tool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Combines resume editing, AI feedback, JD matching, and final export into a single streamlined platform — no need for separate tools.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7"/>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pic>
        <p:nvPicPr>
          <p:cNvPr id="140" name="Google Shape;140;p7"/>
          <p:cNvPicPr preferRelativeResize="0"/>
          <p:nvPr/>
        </p:nvPicPr>
        <p:blipFill rotWithShape="1">
          <a:blip r:embed="rId4">
            <a:alphaModFix/>
          </a:blip>
          <a:srcRect/>
          <a:stretch/>
        </p:blipFill>
        <p:spPr>
          <a:xfrm rot="-10798857">
            <a:off x="4832756" y="2189386"/>
            <a:ext cx="7945947" cy="4449731"/>
          </a:xfrm>
          <a:prstGeom prst="rect">
            <a:avLst/>
          </a:prstGeom>
          <a:noFill/>
          <a:ln>
            <a:noFill/>
          </a:ln>
        </p:spPr>
      </p:pic>
      <p:sp>
        <p:nvSpPr>
          <p:cNvPr id="141" name="Google Shape;141;p7"/>
          <p:cNvSpPr txBox="1"/>
          <p:nvPr/>
        </p:nvSpPr>
        <p:spPr>
          <a:xfrm>
            <a:off x="3021403" y="1229597"/>
            <a:ext cx="12414209"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DRAWBACK AND SHOWSTOPPERS</a:t>
            </a:r>
            <a:endParaRPr dirty="0"/>
          </a:p>
        </p:txBody>
      </p:sp>
      <p:sp>
        <p:nvSpPr>
          <p:cNvPr id="2" name="TextBox 1">
            <a:extLst>
              <a:ext uri="{FF2B5EF4-FFF2-40B4-BE49-F238E27FC236}">
                <a16:creationId xmlns:a16="http://schemas.microsoft.com/office/drawing/2014/main" id="{A874CA44-8F1F-4759-3C61-F2BAC16FC62A}"/>
              </a:ext>
            </a:extLst>
          </p:cNvPr>
          <p:cNvSpPr txBox="1"/>
          <p:nvPr/>
        </p:nvSpPr>
        <p:spPr>
          <a:xfrm>
            <a:off x="672312" y="3967559"/>
            <a:ext cx="8371889"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1. Over-Reliance on AI Suggestions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Users may blindly follow AI-generated content, losing personal touch or accuracy.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2. Limited Context Understanding</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LLMs may misinterpret specific technical roles or domain-specific experiences.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3. No Human Review</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Lacks professional human feedback, which some recruiters still value.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solidFill>
                  <a:srgbClr val="D9D9D9"/>
                </a:solidFill>
                <a:latin typeface="Playfair Display"/>
                <a:sym typeface="Playfair Display"/>
              </a:rPr>
              <a:t>4. </a:t>
            </a: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Data Privacy Concerns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Uploading personal resumes and job data could raise privacy/security issues if not handled securely.</a:t>
            </a:r>
          </a:p>
        </p:txBody>
      </p:sp>
      <p:sp>
        <p:nvSpPr>
          <p:cNvPr id="3" name="TextBox 2">
            <a:extLst>
              <a:ext uri="{FF2B5EF4-FFF2-40B4-BE49-F238E27FC236}">
                <a16:creationId xmlns:a16="http://schemas.microsoft.com/office/drawing/2014/main" id="{AB3A6364-E456-9997-01AE-788F46093291}"/>
              </a:ext>
            </a:extLst>
          </p:cNvPr>
          <p:cNvSpPr txBox="1"/>
          <p:nvPr/>
        </p:nvSpPr>
        <p:spPr>
          <a:xfrm>
            <a:off x="10316558" y="3829059"/>
            <a:ext cx="7123472" cy="4247317"/>
          </a:xfrm>
          <a:prstGeom prst="rect">
            <a:avLst/>
          </a:prstGeom>
          <a:noFill/>
        </p:spPr>
        <p:txBody>
          <a:bodyPr wrap="square" rtlCol="0">
            <a:spAutoFit/>
          </a:bodyPr>
          <a:lstStyle/>
          <a:p>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1. Unstable or Missing AI/API Integration</a:t>
            </a:r>
          </a:p>
          <a:p>
            <a:pPr marL="285750" indent="-285750">
              <a:buFont typeface="Arial" panose="020B0604020202020204" pitchFamily="34" charset="0"/>
              <a:buChar cha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If the Generative AI or job matching API fails, core features break down.</a:t>
            </a:r>
          </a:p>
          <a:p>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r>
              <a:rPr lang="en-US" sz="1800" b="1" dirty="0">
                <a:solidFill>
                  <a:srgbClr val="D9D9D9"/>
                </a:solidFill>
                <a:latin typeface="Playfair Display"/>
                <a:sym typeface="Playfair Display"/>
              </a:rPr>
              <a:t>2. </a:t>
            </a: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Incorrect Parsing of Resumes</a:t>
            </a:r>
          </a:p>
          <a:p>
            <a:pPr marL="285750" indent="-285750">
              <a:buFont typeface="Arial" panose="020B0604020202020204" pitchFamily="34" charset="0"/>
              <a:buChar cha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Bad formatting or unusual layouts can lead to incorrect data extraction and faulty suggestions.</a:t>
            </a:r>
          </a:p>
          <a:p>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r>
              <a:rPr lang="en-US" sz="1800" b="1" dirty="0">
                <a:solidFill>
                  <a:srgbClr val="D9D9D9"/>
                </a:solidFill>
                <a:latin typeface="Playfair Display"/>
                <a:sym typeface="Playfair Display"/>
              </a:rPr>
              <a:t>3. </a:t>
            </a: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No Internet Access</a:t>
            </a:r>
          </a:p>
          <a:p>
            <a:pPr marL="285750" indent="-285750">
              <a:buFont typeface="Arial" panose="020B0604020202020204" pitchFamily="34" charset="0"/>
              <a:buChar cha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Many features (e.g., job matching) depend on real-time web services.</a:t>
            </a:r>
          </a:p>
          <a:p>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r>
              <a:rPr lang="en-US" sz="1800" b="1" dirty="0">
                <a:solidFill>
                  <a:srgbClr val="D9D9D9"/>
                </a:solidFill>
                <a:latin typeface="Playfair Display"/>
                <a:sym typeface="Playfair Display"/>
              </a:rPr>
              <a:t>4. </a:t>
            </a: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Scalability Issues</a:t>
            </a:r>
          </a:p>
          <a:p>
            <a:pPr marL="285750" indent="-285750">
              <a:buFont typeface="Arial" panose="020B0604020202020204" pitchFamily="34" charset="0"/>
              <a:buChar cha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High user load may cause performance lags if not optimized for backend processing.</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47" name="Google Shape;147;p8"/>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48" name="Google Shape;148;p8"/>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49" name="Google Shape;149;p8"/>
          <p:cNvSpPr txBox="1"/>
          <p:nvPr/>
        </p:nvSpPr>
        <p:spPr>
          <a:xfrm>
            <a:off x="4815515" y="1708831"/>
            <a:ext cx="9130784"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dirty="0">
                <a:solidFill>
                  <a:srgbClr val="FFFFFF"/>
                </a:solidFill>
              </a:rPr>
              <a:t>THE ORIGINALS</a:t>
            </a:r>
            <a:r>
              <a:rPr lang="en-US" sz="5662" b="0" i="0" u="none" strike="noStrike" cap="none" dirty="0">
                <a:solidFill>
                  <a:srgbClr val="FFFFFF"/>
                </a:solidFill>
                <a:latin typeface="Arial"/>
                <a:ea typeface="Arial"/>
                <a:cs typeface="Arial"/>
                <a:sym typeface="Arial"/>
              </a:rPr>
              <a:t> </a:t>
            </a:r>
            <a:endParaRPr dirty="0"/>
          </a:p>
        </p:txBody>
      </p:sp>
      <p:sp>
        <p:nvSpPr>
          <p:cNvPr id="150" name="Google Shape;150;p8"/>
          <p:cNvSpPr txBox="1"/>
          <p:nvPr/>
        </p:nvSpPr>
        <p:spPr>
          <a:xfrm>
            <a:off x="3131157" y="3644081"/>
            <a:ext cx="12499499" cy="3604192"/>
          </a:xfrm>
          <a:prstGeom prst="rect">
            <a:avLst/>
          </a:prstGeom>
          <a:noFill/>
          <a:ln>
            <a:noFill/>
          </a:ln>
        </p:spPr>
        <p:txBody>
          <a:bodyPr spcFirstLastPara="1" wrap="square" lIns="0" tIns="0" rIns="0" bIns="0" anchor="t" anchorCtr="0">
            <a:spAutoFit/>
          </a:bodyPr>
          <a:lstStyle/>
          <a:p>
            <a:pPr marL="0" marR="0" lvl="0" indent="0" algn="ctr" rtl="0">
              <a:lnSpc>
                <a:spcPct val="111018"/>
              </a:lnSpc>
              <a:spcBef>
                <a:spcPts val="0"/>
              </a:spcBef>
              <a:spcAft>
                <a:spcPts val="0"/>
              </a:spcAft>
              <a:buNone/>
            </a:pPr>
            <a:r>
              <a:rPr lang="en-US" sz="4220" b="1" dirty="0">
                <a:solidFill>
                  <a:srgbClr val="D9D9D9"/>
                </a:solidFill>
                <a:latin typeface="Playfair Display"/>
                <a:ea typeface="Playfair Display"/>
                <a:cs typeface="Playfair Display"/>
                <a:sym typeface="Playfair Display"/>
              </a:rPr>
              <a:t>Khushboo Khator (</a:t>
            </a:r>
            <a:r>
              <a:rPr lang="en-US" sz="4220" b="1" dirty="0">
                <a:solidFill>
                  <a:srgbClr val="D9D9D9"/>
                </a:solidFill>
                <a:latin typeface="Playfair Display"/>
                <a:ea typeface="Playfair Display"/>
                <a:cs typeface="Playfair Display"/>
                <a:sym typeface="Playfair Display"/>
                <a:hlinkClick r:id="rId6"/>
              </a:rPr>
              <a:t>khushboocodes@gmail.com</a:t>
            </a:r>
            <a:r>
              <a:rPr lang="en-US" sz="4220" b="1" dirty="0">
                <a:solidFill>
                  <a:srgbClr val="D9D9D9"/>
                </a:solidFill>
                <a:latin typeface="Playfair Display"/>
                <a:ea typeface="Playfair Display"/>
                <a:cs typeface="Playfair Display"/>
                <a:sym typeface="Playfair Display"/>
              </a:rPr>
              <a:t>)</a:t>
            </a:r>
          </a:p>
          <a:p>
            <a:pPr marL="0" marR="0" lvl="0" indent="0" algn="ctr" rtl="0">
              <a:lnSpc>
                <a:spcPct val="111018"/>
              </a:lnSpc>
              <a:spcBef>
                <a:spcPts val="0"/>
              </a:spcBef>
              <a:spcAft>
                <a:spcPts val="0"/>
              </a:spcAft>
              <a:buNone/>
            </a:pPr>
            <a:r>
              <a:rPr lang="en-US" sz="4220" b="1" dirty="0">
                <a:solidFill>
                  <a:srgbClr val="D9D9D9"/>
                </a:solidFill>
                <a:latin typeface="Playfair Display"/>
                <a:ea typeface="Playfair Display"/>
                <a:cs typeface="Playfair Display"/>
                <a:sym typeface="Playfair Display"/>
              </a:rPr>
              <a:t>Tanushka Tomar (</a:t>
            </a:r>
            <a:r>
              <a:rPr lang="en-US" sz="4220" b="1" i="0" u="none" strike="noStrike" cap="none" dirty="0">
                <a:solidFill>
                  <a:srgbClr val="D9D9D9"/>
                </a:solidFill>
                <a:latin typeface="Playfair Display"/>
                <a:ea typeface="Playfair Display"/>
                <a:cs typeface="Playfair Display"/>
                <a:sym typeface="Playfair Display"/>
                <a:hlinkClick r:id="rId7"/>
              </a:rPr>
              <a:t>tanushkat2005@gmail.com</a:t>
            </a:r>
            <a:r>
              <a:rPr lang="en-US" sz="4220" b="1" i="0" u="none" strike="noStrike" cap="none" dirty="0">
                <a:solidFill>
                  <a:srgbClr val="D9D9D9"/>
                </a:solidFill>
                <a:latin typeface="Playfair Display"/>
                <a:ea typeface="Playfair Display"/>
                <a:cs typeface="Playfair Display"/>
                <a:sym typeface="Playfair Display"/>
              </a:rPr>
              <a:t>)</a:t>
            </a:r>
          </a:p>
          <a:p>
            <a:pPr lvl="0" algn="ctr">
              <a:lnSpc>
                <a:spcPct val="111018"/>
              </a:lnSpc>
            </a:pPr>
            <a:r>
              <a:rPr lang="en-US" sz="4220" b="1" dirty="0">
                <a:solidFill>
                  <a:srgbClr val="D9D9D9"/>
                </a:solidFill>
                <a:latin typeface="Playfair Display"/>
                <a:ea typeface="Playfair Display"/>
                <a:cs typeface="Playfair Display"/>
                <a:sym typeface="Playfair Display"/>
              </a:rPr>
              <a:t>Anuj Sharma (</a:t>
            </a:r>
            <a:r>
              <a:rPr lang="en-US" sz="4220" b="1" dirty="0">
                <a:solidFill>
                  <a:srgbClr val="D9D9D9"/>
                </a:solidFill>
                <a:latin typeface="Playfair Display"/>
                <a:ea typeface="Playfair Display"/>
                <a:cs typeface="Playfair Display"/>
                <a:sym typeface="Playfair Display"/>
                <a:hlinkClick r:id="rId8"/>
              </a:rPr>
              <a:t>anujsharrmmaa@gamil.com</a:t>
            </a:r>
            <a:r>
              <a:rPr lang="en-US" sz="4220" b="1" dirty="0">
                <a:solidFill>
                  <a:srgbClr val="D9D9D9"/>
                </a:solidFill>
                <a:latin typeface="Playfair Display"/>
                <a:ea typeface="Playfair Display"/>
                <a:cs typeface="Playfair Display"/>
                <a:sym typeface="Playfair Display"/>
              </a:rPr>
              <a:t>)</a:t>
            </a:r>
          </a:p>
          <a:p>
            <a:pPr marL="0" marR="0" lvl="0" indent="0" algn="ctr" rtl="0">
              <a:lnSpc>
                <a:spcPct val="111018"/>
              </a:lnSpc>
              <a:spcBef>
                <a:spcPts val="0"/>
              </a:spcBef>
              <a:spcAft>
                <a:spcPts val="0"/>
              </a:spcAft>
              <a:buNone/>
            </a:pPr>
            <a:r>
              <a:rPr lang="en-US" sz="4220" b="1" dirty="0">
                <a:solidFill>
                  <a:srgbClr val="D9D9D9"/>
                </a:solidFill>
                <a:latin typeface="Playfair Display"/>
                <a:ea typeface="Playfair Display"/>
                <a:cs typeface="Playfair Display"/>
                <a:sym typeface="Playfair Display"/>
              </a:rPr>
              <a:t>Purnima Parihar (</a:t>
            </a:r>
            <a:r>
              <a:rPr lang="en-US" sz="4220" b="1" dirty="0">
                <a:solidFill>
                  <a:srgbClr val="D9D9D9"/>
                </a:solidFill>
                <a:latin typeface="Playfair Display"/>
                <a:ea typeface="Playfair Display"/>
                <a:cs typeface="Playfair Display"/>
                <a:sym typeface="Playfair Display"/>
                <a:hlinkClick r:id="rId9"/>
              </a:rPr>
              <a:t>pariharpurnima8@gmail.com</a:t>
            </a:r>
            <a:r>
              <a:rPr lang="en-US" sz="4220" b="1" dirty="0">
                <a:solidFill>
                  <a:srgbClr val="D9D9D9"/>
                </a:solidFill>
                <a:latin typeface="Playfair Display"/>
                <a:ea typeface="Playfair Display"/>
                <a:cs typeface="Playfair Display"/>
                <a:sym typeface="Playfair Display"/>
              </a:rPr>
              <a:t>)</a:t>
            </a:r>
          </a:p>
          <a:p>
            <a:pPr marL="0" marR="0" lvl="0" indent="0" algn="ctr" rtl="0">
              <a:lnSpc>
                <a:spcPct val="111018"/>
              </a:lnSpc>
              <a:spcBef>
                <a:spcPts val="0"/>
              </a:spcBef>
              <a:spcAft>
                <a:spcPts val="0"/>
              </a:spcAft>
              <a:buNone/>
            </a:pPr>
            <a:r>
              <a:rPr lang="en-US" sz="4220" b="1" i="0" u="none" strike="noStrike" cap="none" dirty="0">
                <a:solidFill>
                  <a:srgbClr val="D9D9D9"/>
                </a:solidFill>
                <a:latin typeface="Playfair Display"/>
                <a:ea typeface="Playfair Display"/>
                <a:cs typeface="Playfair Display"/>
                <a:sym typeface="Playfair Display"/>
              </a:rPr>
              <a:t> </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56" name="Google Shape;156;p9"/>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57" name="Google Shape;157;p9"/>
          <p:cNvPicPr preferRelativeResize="0"/>
          <p:nvPr/>
        </p:nvPicPr>
        <p:blipFill rotWithShape="1">
          <a:blip r:embed="rId5">
            <a:alphaModFix/>
          </a:blip>
          <a:srcRect/>
          <a:stretch/>
        </p:blipFill>
        <p:spPr>
          <a:xfrm rot="-10798857">
            <a:off x="4832696" y="2189493"/>
            <a:ext cx="8590832" cy="4810866"/>
          </a:xfrm>
          <a:prstGeom prst="rect">
            <a:avLst/>
          </a:prstGeom>
          <a:noFill/>
          <a:ln>
            <a:noFill/>
          </a:ln>
        </p:spPr>
      </p:pic>
      <p:sp>
        <p:nvSpPr>
          <p:cNvPr id="158" name="Google Shape;158;p9"/>
          <p:cNvSpPr txBox="1"/>
          <p:nvPr/>
        </p:nvSpPr>
        <p:spPr>
          <a:xfrm>
            <a:off x="3326646" y="1778540"/>
            <a:ext cx="11803723" cy="6729919"/>
          </a:xfrm>
          <a:prstGeom prst="rect">
            <a:avLst/>
          </a:prstGeom>
          <a:noFill/>
          <a:ln>
            <a:noFill/>
          </a:ln>
        </p:spPr>
        <p:txBody>
          <a:bodyPr spcFirstLastPara="1" wrap="square" lIns="0" tIns="0" rIns="0" bIns="0" anchor="t" anchorCtr="0">
            <a:spAutoFit/>
          </a:bodyPr>
          <a:lstStyle/>
          <a:p>
            <a:pPr marL="0" marR="0" lvl="0" indent="0" algn="ctr" rtl="0">
              <a:lnSpc>
                <a:spcPct val="114999"/>
              </a:lnSpc>
              <a:spcBef>
                <a:spcPts val="0"/>
              </a:spcBef>
              <a:spcAft>
                <a:spcPts val="0"/>
              </a:spcAft>
              <a:buNone/>
            </a:pPr>
            <a:r>
              <a:rPr lang="en-US" sz="19014" b="1" i="0" u="none" strike="noStrike" cap="none" dirty="0">
                <a:solidFill>
                  <a:srgbClr val="FFFFFF"/>
                </a:solidFill>
                <a:latin typeface="Playfair Display"/>
                <a:ea typeface="Playfair Display"/>
                <a:cs typeface="Playfair Display"/>
                <a:sym typeface="Playfair Display"/>
              </a:rPr>
              <a:t>Thank</a:t>
            </a:r>
          </a:p>
          <a:p>
            <a:pPr marL="0" marR="0" lvl="0" indent="0" algn="ctr" rtl="0">
              <a:lnSpc>
                <a:spcPct val="114999"/>
              </a:lnSpc>
              <a:spcBef>
                <a:spcPts val="0"/>
              </a:spcBef>
              <a:spcAft>
                <a:spcPts val="0"/>
              </a:spcAft>
              <a:buNone/>
            </a:pPr>
            <a:r>
              <a:rPr lang="en-US" sz="19014" b="1" i="0" u="none" strike="noStrike" cap="none" dirty="0">
                <a:solidFill>
                  <a:srgbClr val="FFFFFF"/>
                </a:solidFill>
                <a:latin typeface="Playfair Display"/>
                <a:ea typeface="Playfair Display"/>
                <a:cs typeface="Playfair Display"/>
                <a:sym typeface="Playfair Display"/>
              </a:rPr>
              <a:t>you</a:t>
            </a:r>
            <a:endParaRPr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1164</Words>
  <Application>Microsoft Office PowerPoint</Application>
  <PresentationFormat>Custom</PresentationFormat>
  <Paragraphs>146</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Arial MT</vt:lpstr>
      <vt:lpstr>Arial</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Khushboo Khator</cp:lastModifiedBy>
  <cp:revision>1</cp:revision>
  <dcterms:created xsi:type="dcterms:W3CDTF">2006-08-16T00:00:00Z</dcterms:created>
  <dcterms:modified xsi:type="dcterms:W3CDTF">2025-07-03T17:27:15Z</dcterms:modified>
</cp:coreProperties>
</file>